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3"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Lst>
  <p:sldSz cy="5143500" cx="9144000"/>
  <p:notesSz cx="6858000" cy="9144000"/>
  <p:embeddedFontLst>
    <p:embeddedFont>
      <p:font typeface="Raleway"/>
      <p:regular r:id="rId31"/>
      <p:bold r:id="rId32"/>
      <p:italic r:id="rId33"/>
      <p:boldItalic r:id="rId34"/>
    </p:embeddedFont>
    <p:embeddedFont>
      <p:font typeface="Proxima Nova"/>
      <p:regular r:id="rId35"/>
      <p:bold r:id="rId36"/>
      <p:italic r:id="rId37"/>
      <p:boldItalic r:id="rId38"/>
    </p:embeddedFont>
    <p:embeddedFont>
      <p:font typeface="Caveat"/>
      <p:regular r:id="rId39"/>
      <p:bold r:id="rId40"/>
    </p:embeddedFont>
    <p:embeddedFont>
      <p:font typeface="Lato"/>
      <p:regular r:id="rId41"/>
      <p:bold r:id="rId42"/>
      <p:italic r:id="rId43"/>
      <p:boldItalic r:id="rId44"/>
    </p:embeddedFont>
    <p:embeddedFont>
      <p:font typeface="Satisfy"/>
      <p:regular r:id="rId45"/>
    </p:embeddedFont>
    <p:embeddedFont>
      <p:font typeface="Source Sans Pro"/>
      <p:regular r:id="rId46"/>
      <p:bold r:id="rId47"/>
      <p:italic r:id="rId48"/>
      <p:boldItalic r:id="rId49"/>
    </p:embeddedFont>
    <p:embeddedFont>
      <p:font typeface="Comfortaa"/>
      <p:regular r:id="rId50"/>
      <p:bold r:id="rId5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15D68F07-501F-46BD-8AA4-402551672D4E}">
  <a:tblStyle styleId="{15D68F07-501F-46BD-8AA4-402551672D4E}"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Caveat-bold.fntdata"/><Relationship Id="rId42" Type="http://schemas.openxmlformats.org/officeDocument/2006/relationships/font" Target="fonts/Lato-bold.fntdata"/><Relationship Id="rId41" Type="http://schemas.openxmlformats.org/officeDocument/2006/relationships/font" Target="fonts/Lato-regular.fntdata"/><Relationship Id="rId44" Type="http://schemas.openxmlformats.org/officeDocument/2006/relationships/font" Target="fonts/Lato-boldItalic.fntdata"/><Relationship Id="rId43" Type="http://schemas.openxmlformats.org/officeDocument/2006/relationships/font" Target="fonts/Lato-italic.fntdata"/><Relationship Id="rId46" Type="http://schemas.openxmlformats.org/officeDocument/2006/relationships/font" Target="fonts/SourceSansPro-regular.fntdata"/><Relationship Id="rId45" Type="http://schemas.openxmlformats.org/officeDocument/2006/relationships/font" Target="fonts/Satisfy-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font" Target="fonts/SourceSansPro-italic.fntdata"/><Relationship Id="rId47" Type="http://schemas.openxmlformats.org/officeDocument/2006/relationships/font" Target="fonts/SourceSansPro-bold.fntdata"/><Relationship Id="rId49" Type="http://schemas.openxmlformats.org/officeDocument/2006/relationships/font" Target="fonts/SourceSansPro-bold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Raleway-regular.fntdata"/><Relationship Id="rId30" Type="http://schemas.openxmlformats.org/officeDocument/2006/relationships/slide" Target="slides/slide24.xml"/><Relationship Id="rId33" Type="http://schemas.openxmlformats.org/officeDocument/2006/relationships/font" Target="fonts/Raleway-italic.fntdata"/><Relationship Id="rId32" Type="http://schemas.openxmlformats.org/officeDocument/2006/relationships/font" Target="fonts/Raleway-bold.fntdata"/><Relationship Id="rId35" Type="http://schemas.openxmlformats.org/officeDocument/2006/relationships/font" Target="fonts/ProximaNova-regular.fntdata"/><Relationship Id="rId34" Type="http://schemas.openxmlformats.org/officeDocument/2006/relationships/font" Target="fonts/Raleway-boldItalic.fntdata"/><Relationship Id="rId37" Type="http://schemas.openxmlformats.org/officeDocument/2006/relationships/font" Target="fonts/ProximaNova-italic.fntdata"/><Relationship Id="rId36" Type="http://schemas.openxmlformats.org/officeDocument/2006/relationships/font" Target="fonts/ProximaNova-bold.fntdata"/><Relationship Id="rId39" Type="http://schemas.openxmlformats.org/officeDocument/2006/relationships/font" Target="fonts/Caveat-regular.fntdata"/><Relationship Id="rId38" Type="http://schemas.openxmlformats.org/officeDocument/2006/relationships/font" Target="fonts/ProximaNova-boldItalic.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Comfortaa-bold.fntdata"/><Relationship Id="rId50" Type="http://schemas.openxmlformats.org/officeDocument/2006/relationships/font" Target="fonts/Comfortaa-regular.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a9c67f5146_2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a9c67f5146_2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a9c67f5146_2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a9c67f5146_2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1f88252dc4_0_3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1f88252dc4_0_3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1f88252dc4_0_6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1f88252dc4_0_6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1f88252dc4_0_6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1f88252dc4_0_6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a9c67f5146_2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a9c67f5146_2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1f88252dc4_0_7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1f88252dc4_0_7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a9c67f5146_2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a9c67f5146_2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1f88252dc4_0_10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1f88252dc4_0_10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a9c67f5146_5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a9c67f5146_5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a9c67f5146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a9c67f5146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a9c67f5146_5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a9c67f5146_5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a9c67f5146_5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a9c67f5146_5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1f88252dc4_0_1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1f88252dc4_0_1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1f88252dc4_0_12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1f88252dc4_0_12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1f88252dc4_0_15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0" name="Google Shape;380;g1f88252dc4_0_15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1f88252dc4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1f88252dc4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a9c67f5146_2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a9c67f5146_2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a9c67f5146_2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a9c67f5146_2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1f88252dc4_0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1f88252dc4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1f88252dc4_0_2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1f88252dc4_0_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a9c67f5146_2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a9c67f5146_2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1f88252dc4_0_2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1f88252dc4_0_2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0.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1600"/>
              </a:spcBef>
              <a:spcAft>
                <a:spcPts val="0"/>
              </a:spcAft>
              <a:buClr>
                <a:schemeClr val="lt1"/>
              </a:buClr>
              <a:buSzPts val="1100"/>
              <a:buChar char="○"/>
              <a:defRPr>
                <a:solidFill>
                  <a:schemeClr val="lt1"/>
                </a:solidFill>
              </a:defRPr>
            </a:lvl2pPr>
            <a:lvl3pPr indent="-298450" lvl="2" marL="1371600">
              <a:spcBef>
                <a:spcPts val="1600"/>
              </a:spcBef>
              <a:spcAft>
                <a:spcPts val="0"/>
              </a:spcAft>
              <a:buClr>
                <a:schemeClr val="lt1"/>
              </a:buClr>
              <a:buSzPts val="1100"/>
              <a:buChar char="■"/>
              <a:defRPr>
                <a:solidFill>
                  <a:schemeClr val="lt1"/>
                </a:solidFill>
              </a:defRPr>
            </a:lvl3pPr>
            <a:lvl4pPr indent="-298450" lvl="3" marL="1828800">
              <a:spcBef>
                <a:spcPts val="1600"/>
              </a:spcBef>
              <a:spcAft>
                <a:spcPts val="0"/>
              </a:spcAft>
              <a:buClr>
                <a:schemeClr val="lt1"/>
              </a:buClr>
              <a:buSzPts val="1100"/>
              <a:buChar char="●"/>
              <a:defRPr>
                <a:solidFill>
                  <a:schemeClr val="lt1"/>
                </a:solidFill>
              </a:defRPr>
            </a:lvl4pPr>
            <a:lvl5pPr indent="-298450" lvl="4" marL="2286000">
              <a:spcBef>
                <a:spcPts val="1600"/>
              </a:spcBef>
              <a:spcAft>
                <a:spcPts val="0"/>
              </a:spcAft>
              <a:buClr>
                <a:schemeClr val="lt1"/>
              </a:buClr>
              <a:buSzPts val="1100"/>
              <a:buChar char="○"/>
              <a:defRPr>
                <a:solidFill>
                  <a:schemeClr val="lt1"/>
                </a:solidFill>
              </a:defRPr>
            </a:lvl5pPr>
            <a:lvl6pPr indent="-298450" lvl="5" marL="2743200">
              <a:spcBef>
                <a:spcPts val="1600"/>
              </a:spcBef>
              <a:spcAft>
                <a:spcPts val="0"/>
              </a:spcAft>
              <a:buClr>
                <a:schemeClr val="lt1"/>
              </a:buClr>
              <a:buSzPts val="1100"/>
              <a:buChar char="■"/>
              <a:defRPr>
                <a:solidFill>
                  <a:schemeClr val="lt1"/>
                </a:solidFill>
              </a:defRPr>
            </a:lvl6pPr>
            <a:lvl7pPr indent="-298450" lvl="6" marL="3200400">
              <a:spcBef>
                <a:spcPts val="1600"/>
              </a:spcBef>
              <a:spcAft>
                <a:spcPts val="0"/>
              </a:spcAft>
              <a:buClr>
                <a:schemeClr val="lt1"/>
              </a:buClr>
              <a:buSzPts val="1100"/>
              <a:buChar char="●"/>
              <a:defRPr>
                <a:solidFill>
                  <a:schemeClr val="lt1"/>
                </a:solidFill>
              </a:defRPr>
            </a:lvl7pPr>
            <a:lvl8pPr indent="-298450" lvl="7" marL="3657600">
              <a:spcBef>
                <a:spcPts val="1600"/>
              </a:spcBef>
              <a:spcAft>
                <a:spcPts val="0"/>
              </a:spcAft>
              <a:buClr>
                <a:schemeClr val="lt1"/>
              </a:buClr>
              <a:buSzPts val="1100"/>
              <a:buChar char="○"/>
              <a:defRPr>
                <a:solidFill>
                  <a:schemeClr val="lt1"/>
                </a:solidFill>
              </a:defRPr>
            </a:lvl8pPr>
            <a:lvl9pPr indent="-298450" lvl="8" marL="4114800">
              <a:spcBef>
                <a:spcPts val="1600"/>
              </a:spcBef>
              <a:spcAft>
                <a:spcPts val="160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_alt1">
  <p:cSld name="SECTION_HEADER_2">
    <p:bg>
      <p:bgPr>
        <a:solidFill>
          <a:srgbClr val="434343"/>
        </a:solidFill>
      </p:bgPr>
    </p:bg>
    <p:spTree>
      <p:nvGrpSpPr>
        <p:cNvPr id="82" name="Shape 82"/>
        <p:cNvGrpSpPr/>
        <p:nvPr/>
      </p:nvGrpSpPr>
      <p:grpSpPr>
        <a:xfrm>
          <a:off x="0" y="0"/>
          <a:ext cx="0" cy="0"/>
          <a:chOff x="0" y="0"/>
          <a:chExt cx="0" cy="0"/>
        </a:xfrm>
      </p:grpSpPr>
      <p:grpSp>
        <p:nvGrpSpPr>
          <p:cNvPr id="83" name="Google Shape;83;p13"/>
          <p:cNvGrpSpPr/>
          <p:nvPr/>
        </p:nvGrpSpPr>
        <p:grpSpPr>
          <a:xfrm>
            <a:off x="830392" y="1191256"/>
            <a:ext cx="745763" cy="45826"/>
            <a:chOff x="4580561" y="2589004"/>
            <a:chExt cx="1064464" cy="25200"/>
          </a:xfrm>
        </p:grpSpPr>
        <p:sp>
          <p:nvSpPr>
            <p:cNvPr id="84" name="Google Shape;84;p13"/>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3"/>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6" name="Google Shape;86;p13"/>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87" name="Google Shape;87;p1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88" name="Google Shape;88;p13">
            <a:hlinkClick/>
          </p:cNvPr>
          <p:cNvSpPr/>
          <p:nvPr/>
        </p:nvSpPr>
        <p:spPr>
          <a:xfrm>
            <a:off x="8280450" y="0"/>
            <a:ext cx="863400" cy="454200"/>
          </a:xfrm>
          <a:prstGeom prst="rect">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9" name="Google Shape;89;p13">
            <a:hlinkClick/>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90" name="Google Shape;90;p13">
            <a:hlinkClick/>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91" name="Google Shape;91;p13">
            <a:hlinkClick/>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_alt2">
  <p:cSld name="TITLE_AND_BODY_1_1">
    <p:spTree>
      <p:nvGrpSpPr>
        <p:cNvPr id="92" name="Shape 92"/>
        <p:cNvGrpSpPr/>
        <p:nvPr/>
      </p:nvGrpSpPr>
      <p:grpSpPr>
        <a:xfrm>
          <a:off x="0" y="0"/>
          <a:ext cx="0" cy="0"/>
          <a:chOff x="0" y="0"/>
          <a:chExt cx="0" cy="0"/>
        </a:xfrm>
      </p:grpSpPr>
      <p:pic>
        <p:nvPicPr>
          <p:cNvPr descr="shutterstock_31891705.jpg" id="93" name="Google Shape;93;p14"/>
          <p:cNvPicPr preferRelativeResize="0"/>
          <p:nvPr/>
        </p:nvPicPr>
        <p:blipFill rotWithShape="1">
          <a:blip r:embed="rId2">
            <a:alphaModFix/>
          </a:blip>
          <a:srcRect b="11971" l="0" r="0" t="11971"/>
          <a:stretch/>
        </p:blipFill>
        <p:spPr>
          <a:xfrm>
            <a:off x="0" y="487825"/>
            <a:ext cx="9143999" cy="4655673"/>
          </a:xfrm>
          <a:prstGeom prst="rect">
            <a:avLst/>
          </a:prstGeom>
          <a:noFill/>
          <a:ln>
            <a:noFill/>
          </a:ln>
        </p:spPr>
      </p:pic>
      <p:sp>
        <p:nvSpPr>
          <p:cNvPr id="94" name="Google Shape;94;p1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1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r">
              <a:spcBef>
                <a:spcPts val="0"/>
              </a:spcBef>
              <a:spcAft>
                <a:spcPts val="0"/>
              </a:spcAft>
              <a:buNone/>
            </a:pPr>
            <a:fld id="{00000000-1234-1234-1234-123412341234}" type="slidenum">
              <a:rPr lang="en-GB"/>
              <a:t>‹#›</a:t>
            </a:fld>
            <a:endParaRPr/>
          </a:p>
        </p:txBody>
      </p:sp>
      <p:sp>
        <p:nvSpPr>
          <p:cNvPr id="96" name="Google Shape;96;p14">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7" name="Google Shape;97;p14">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98" name="Google Shape;98;p14">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99" name="Google Shape;99;p14">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
        <p:nvSpPr>
          <p:cNvPr id="100" name="Google Shape;100;p14"/>
          <p:cNvSpPr txBox="1"/>
          <p:nvPr>
            <p:ph type="title"/>
          </p:nvPr>
        </p:nvSpPr>
        <p:spPr>
          <a:xfrm>
            <a:off x="729450" y="2056375"/>
            <a:ext cx="58875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only">
  <p:cSld name="TITLE_AND_BODY_1_2">
    <p:spTree>
      <p:nvGrpSpPr>
        <p:cNvPr id="101" name="Shape 101"/>
        <p:cNvGrpSpPr/>
        <p:nvPr/>
      </p:nvGrpSpPr>
      <p:grpSpPr>
        <a:xfrm>
          <a:off x="0" y="0"/>
          <a:ext cx="0" cy="0"/>
          <a:chOff x="0" y="0"/>
          <a:chExt cx="0" cy="0"/>
        </a:xfrm>
      </p:grpSpPr>
      <p:sp>
        <p:nvSpPr>
          <p:cNvPr id="102" name="Google Shape;102;p1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1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04" name="Google Shape;104;p15">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5" name="Google Shape;105;p15">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06" name="Google Shape;106;p15">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07" name="Google Shape;107;p15">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
        <p:nvSpPr>
          <p:cNvPr id="108" name="Google Shape;108;p15"/>
          <p:cNvSpPr txBox="1"/>
          <p:nvPr>
            <p:ph idx="1" type="body"/>
          </p:nvPr>
        </p:nvSpPr>
        <p:spPr>
          <a:xfrm>
            <a:off x="729450" y="1068650"/>
            <a:ext cx="7688700" cy="10344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_alt1">
  <p:cSld name="TITLE_1">
    <p:bg>
      <p:bgPr>
        <a:solidFill>
          <a:schemeClr val="lt2"/>
        </a:solidFill>
      </p:bgPr>
    </p:bg>
    <p:spTree>
      <p:nvGrpSpPr>
        <p:cNvPr id="109" name="Shape 109"/>
        <p:cNvGrpSpPr/>
        <p:nvPr/>
      </p:nvGrpSpPr>
      <p:grpSpPr>
        <a:xfrm>
          <a:off x="0" y="0"/>
          <a:ext cx="0" cy="0"/>
          <a:chOff x="0" y="0"/>
          <a:chExt cx="0" cy="0"/>
        </a:xfrm>
      </p:grpSpPr>
      <p:pic>
        <p:nvPicPr>
          <p:cNvPr descr="shutterstock_429987889_edited.jpg" id="110" name="Google Shape;110;p16"/>
          <p:cNvPicPr preferRelativeResize="0"/>
          <p:nvPr/>
        </p:nvPicPr>
        <p:blipFill rotWithShape="1">
          <a:blip r:embed="rId2">
            <a:alphaModFix/>
          </a:blip>
          <a:srcRect b="23591" l="0" r="0" t="21799"/>
          <a:stretch/>
        </p:blipFill>
        <p:spPr>
          <a:xfrm>
            <a:off x="0" y="487825"/>
            <a:ext cx="9144000" cy="4655676"/>
          </a:xfrm>
          <a:prstGeom prst="rect">
            <a:avLst/>
          </a:prstGeom>
          <a:noFill/>
          <a:ln>
            <a:noFill/>
          </a:ln>
        </p:spPr>
      </p:pic>
      <p:sp>
        <p:nvSpPr>
          <p:cNvPr id="111" name="Google Shape;111;p16"/>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2" name="Google Shape;112;p16"/>
          <p:cNvGrpSpPr/>
          <p:nvPr/>
        </p:nvGrpSpPr>
        <p:grpSpPr>
          <a:xfrm>
            <a:off x="830392" y="1191256"/>
            <a:ext cx="745763" cy="45826"/>
            <a:chOff x="4580561" y="2589004"/>
            <a:chExt cx="1064464" cy="25200"/>
          </a:xfrm>
        </p:grpSpPr>
        <p:sp>
          <p:nvSpPr>
            <p:cNvPr id="113" name="Google Shape;113;p1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5" name="Google Shape;115;p16"/>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4200"/>
              <a:buNone/>
              <a:defRPr sz="4200">
                <a:solidFill>
                  <a:schemeClr val="dk2"/>
                </a:solidFill>
              </a:defRPr>
            </a:lvl1pPr>
            <a:lvl2pPr lvl="1" rtl="0">
              <a:spcBef>
                <a:spcPts val="0"/>
              </a:spcBef>
              <a:spcAft>
                <a:spcPts val="0"/>
              </a:spcAft>
              <a:buClr>
                <a:schemeClr val="dk2"/>
              </a:buClr>
              <a:buSzPts val="4200"/>
              <a:buNone/>
              <a:defRPr sz="4200">
                <a:solidFill>
                  <a:schemeClr val="dk2"/>
                </a:solidFill>
              </a:defRPr>
            </a:lvl2pPr>
            <a:lvl3pPr lvl="2" rtl="0">
              <a:spcBef>
                <a:spcPts val="0"/>
              </a:spcBef>
              <a:spcAft>
                <a:spcPts val="0"/>
              </a:spcAft>
              <a:buClr>
                <a:schemeClr val="dk2"/>
              </a:buClr>
              <a:buSzPts val="4200"/>
              <a:buNone/>
              <a:defRPr sz="4200">
                <a:solidFill>
                  <a:schemeClr val="dk2"/>
                </a:solidFill>
              </a:defRPr>
            </a:lvl3pPr>
            <a:lvl4pPr lvl="3" rtl="0">
              <a:spcBef>
                <a:spcPts val="0"/>
              </a:spcBef>
              <a:spcAft>
                <a:spcPts val="0"/>
              </a:spcAft>
              <a:buClr>
                <a:schemeClr val="dk2"/>
              </a:buClr>
              <a:buSzPts val="4200"/>
              <a:buNone/>
              <a:defRPr sz="4200">
                <a:solidFill>
                  <a:schemeClr val="dk2"/>
                </a:solidFill>
              </a:defRPr>
            </a:lvl4pPr>
            <a:lvl5pPr lvl="4" rtl="0">
              <a:spcBef>
                <a:spcPts val="0"/>
              </a:spcBef>
              <a:spcAft>
                <a:spcPts val="0"/>
              </a:spcAft>
              <a:buClr>
                <a:schemeClr val="dk2"/>
              </a:buClr>
              <a:buSzPts val="4200"/>
              <a:buNone/>
              <a:defRPr sz="4200">
                <a:solidFill>
                  <a:schemeClr val="dk2"/>
                </a:solidFill>
              </a:defRPr>
            </a:lvl5pPr>
            <a:lvl6pPr lvl="5" rtl="0">
              <a:spcBef>
                <a:spcPts val="0"/>
              </a:spcBef>
              <a:spcAft>
                <a:spcPts val="0"/>
              </a:spcAft>
              <a:buClr>
                <a:schemeClr val="dk2"/>
              </a:buClr>
              <a:buSzPts val="4200"/>
              <a:buNone/>
              <a:defRPr sz="4200">
                <a:solidFill>
                  <a:schemeClr val="dk2"/>
                </a:solidFill>
              </a:defRPr>
            </a:lvl6pPr>
            <a:lvl7pPr lvl="6" rtl="0">
              <a:spcBef>
                <a:spcPts val="0"/>
              </a:spcBef>
              <a:spcAft>
                <a:spcPts val="0"/>
              </a:spcAft>
              <a:buClr>
                <a:schemeClr val="dk2"/>
              </a:buClr>
              <a:buSzPts val="4200"/>
              <a:buNone/>
              <a:defRPr sz="4200">
                <a:solidFill>
                  <a:schemeClr val="dk2"/>
                </a:solidFill>
              </a:defRPr>
            </a:lvl7pPr>
            <a:lvl8pPr lvl="7" rtl="0">
              <a:spcBef>
                <a:spcPts val="0"/>
              </a:spcBef>
              <a:spcAft>
                <a:spcPts val="0"/>
              </a:spcAft>
              <a:buClr>
                <a:schemeClr val="dk2"/>
              </a:buClr>
              <a:buSzPts val="4200"/>
              <a:buNone/>
              <a:defRPr sz="4200">
                <a:solidFill>
                  <a:schemeClr val="dk2"/>
                </a:solidFill>
              </a:defRPr>
            </a:lvl8pPr>
            <a:lvl9pPr lvl="8" rtl="0">
              <a:spcBef>
                <a:spcPts val="0"/>
              </a:spcBef>
              <a:spcAft>
                <a:spcPts val="0"/>
              </a:spcAft>
              <a:buClr>
                <a:schemeClr val="dk2"/>
              </a:buClr>
              <a:buSzPts val="4200"/>
              <a:buNone/>
              <a:defRPr sz="4200">
                <a:solidFill>
                  <a:schemeClr val="dk2"/>
                </a:solidFill>
              </a:defRPr>
            </a:lvl9pPr>
          </a:lstStyle>
          <a:p/>
        </p:txBody>
      </p:sp>
      <p:sp>
        <p:nvSpPr>
          <p:cNvPr id="116" name="Google Shape;116;p16"/>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117" name="Google Shape;117;p1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18" name="Google Shape;118;p16">
            <a:hlinkClick/>
          </p:cNvPr>
          <p:cNvSpPr/>
          <p:nvPr/>
        </p:nvSpPr>
        <p:spPr>
          <a:xfrm>
            <a:off x="8280450" y="0"/>
            <a:ext cx="863400" cy="454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9" name="Google Shape;119;p16">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20" name="Google Shape;120;p16">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21" name="Google Shape;121;p16">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2800"/>
              <a:buFont typeface="Raleway"/>
              <a:buNone/>
              <a:defRPr b="1" sz="2800">
                <a:latin typeface="Raleway"/>
                <a:ea typeface="Raleway"/>
                <a:cs typeface="Raleway"/>
                <a:sym typeface="Raleway"/>
              </a:defRPr>
            </a:lvl1pPr>
            <a:lvl2pPr lvl="1">
              <a:spcBef>
                <a:spcPts val="0"/>
              </a:spcBef>
              <a:spcAft>
                <a:spcPts val="0"/>
              </a:spcAft>
              <a:buSzPts val="2800"/>
              <a:buFont typeface="Raleway"/>
              <a:buNone/>
              <a:defRPr b="1" sz="2800">
                <a:latin typeface="Raleway"/>
                <a:ea typeface="Raleway"/>
                <a:cs typeface="Raleway"/>
                <a:sym typeface="Raleway"/>
              </a:defRPr>
            </a:lvl2pPr>
            <a:lvl3pPr lvl="2">
              <a:spcBef>
                <a:spcPts val="0"/>
              </a:spcBef>
              <a:spcAft>
                <a:spcPts val="0"/>
              </a:spcAft>
              <a:buSzPts val="2800"/>
              <a:buFont typeface="Raleway"/>
              <a:buNone/>
              <a:defRPr b="1" sz="2800">
                <a:latin typeface="Raleway"/>
                <a:ea typeface="Raleway"/>
                <a:cs typeface="Raleway"/>
                <a:sym typeface="Raleway"/>
              </a:defRPr>
            </a:lvl3pPr>
            <a:lvl4pPr lvl="3">
              <a:spcBef>
                <a:spcPts val="0"/>
              </a:spcBef>
              <a:spcAft>
                <a:spcPts val="0"/>
              </a:spcAft>
              <a:buSzPts val="2800"/>
              <a:buFont typeface="Raleway"/>
              <a:buNone/>
              <a:defRPr b="1" sz="2800">
                <a:latin typeface="Raleway"/>
                <a:ea typeface="Raleway"/>
                <a:cs typeface="Raleway"/>
                <a:sym typeface="Raleway"/>
              </a:defRPr>
            </a:lvl4pPr>
            <a:lvl5pPr lvl="4">
              <a:spcBef>
                <a:spcPts val="0"/>
              </a:spcBef>
              <a:spcAft>
                <a:spcPts val="0"/>
              </a:spcAft>
              <a:buSzPts val="2800"/>
              <a:buFont typeface="Raleway"/>
              <a:buNone/>
              <a:defRPr b="1" sz="2800">
                <a:latin typeface="Raleway"/>
                <a:ea typeface="Raleway"/>
                <a:cs typeface="Raleway"/>
                <a:sym typeface="Raleway"/>
              </a:defRPr>
            </a:lvl5pPr>
            <a:lvl6pPr lvl="5">
              <a:spcBef>
                <a:spcPts val="0"/>
              </a:spcBef>
              <a:spcAft>
                <a:spcPts val="0"/>
              </a:spcAft>
              <a:buSzPts val="2800"/>
              <a:buFont typeface="Raleway"/>
              <a:buNone/>
              <a:defRPr b="1" sz="2800">
                <a:latin typeface="Raleway"/>
                <a:ea typeface="Raleway"/>
                <a:cs typeface="Raleway"/>
                <a:sym typeface="Raleway"/>
              </a:defRPr>
            </a:lvl6pPr>
            <a:lvl7pPr lvl="6">
              <a:spcBef>
                <a:spcPts val="0"/>
              </a:spcBef>
              <a:spcAft>
                <a:spcPts val="0"/>
              </a:spcAft>
              <a:buSzPts val="2800"/>
              <a:buFont typeface="Raleway"/>
              <a:buNone/>
              <a:defRPr b="1" sz="2800">
                <a:latin typeface="Raleway"/>
                <a:ea typeface="Raleway"/>
                <a:cs typeface="Raleway"/>
                <a:sym typeface="Raleway"/>
              </a:defRPr>
            </a:lvl7pPr>
            <a:lvl8pPr lvl="7">
              <a:spcBef>
                <a:spcPts val="0"/>
              </a:spcBef>
              <a:spcAft>
                <a:spcPts val="0"/>
              </a:spcAft>
              <a:buSzPts val="2800"/>
              <a:buFont typeface="Raleway"/>
              <a:buNone/>
              <a:defRPr b="1" sz="2800">
                <a:latin typeface="Raleway"/>
                <a:ea typeface="Raleway"/>
                <a:cs typeface="Raleway"/>
                <a:sym typeface="Raleway"/>
              </a:defRPr>
            </a:lvl8pPr>
            <a:lvl9pPr lvl="8">
              <a:spcBef>
                <a:spcPts val="0"/>
              </a:spcBef>
              <a:spcAft>
                <a:spcPts val="0"/>
              </a:spcAft>
              <a:buSzPts val="2800"/>
              <a:buFont typeface="Raleway"/>
              <a:buNone/>
              <a:defRPr b="1" sz="2800">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image" Target="../media/image2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hyperlink" Target="http://drive.google.com/file/d/1J6464Aw7w29x8IfNq7aLQxagpMs4cJkk/view" TargetMode="External"/><Relationship Id="rId4" Type="http://schemas.openxmlformats.org/officeDocument/2006/relationships/image" Target="../media/image11.jpg"/><Relationship Id="rId5" Type="http://schemas.openxmlformats.org/officeDocument/2006/relationships/image" Target="../media/image3.png"/><Relationship Id="rId6" Type="http://schemas.openxmlformats.org/officeDocument/2006/relationships/image" Target="../media/image26.png"/><Relationship Id="rId7" Type="http://schemas.openxmlformats.org/officeDocument/2006/relationships/image" Target="../media/image1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hyperlink" Target="http://drive.google.com/file/d/1ngh7_aaANFqOTjVo8UdWA7mtfODa-EQs/view" TargetMode="External"/><Relationship Id="rId4" Type="http://schemas.openxmlformats.org/officeDocument/2006/relationships/image" Target="../media/image19.jpg"/><Relationship Id="rId5" Type="http://schemas.openxmlformats.org/officeDocument/2006/relationships/hyperlink" Target="http://drive.google.com/file/d/1kbjOnX0vOkgyBsJRFu-B1h_ZG5PRuIqP/view" TargetMode="External"/><Relationship Id="rId6" Type="http://schemas.openxmlformats.org/officeDocument/2006/relationships/image" Target="../media/image20.jpg"/><Relationship Id="rId7" Type="http://schemas.openxmlformats.org/officeDocument/2006/relationships/image" Target="../media/image28.png"/><Relationship Id="rId8" Type="http://schemas.openxmlformats.org/officeDocument/2006/relationships/image" Target="../media/image22.png"/></Relationships>
</file>

<file path=ppt/slides/_rels/slide15.xml.rels><?xml version="1.0" encoding="UTF-8" standalone="yes"?><Relationships xmlns="http://schemas.openxmlformats.org/package/2006/relationships"><Relationship Id="rId10" Type="http://schemas.openxmlformats.org/officeDocument/2006/relationships/image" Target="../media/image31.jpg"/><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hyperlink" Target="http://drive.google.com/file/d/1hFLnjO-FAjX5G0MVoo5PYFULKcf_1NNe/view" TargetMode="External"/><Relationship Id="rId4" Type="http://schemas.openxmlformats.org/officeDocument/2006/relationships/image" Target="../media/image21.jpg"/><Relationship Id="rId9" Type="http://schemas.openxmlformats.org/officeDocument/2006/relationships/hyperlink" Target="http://drive.google.com/file/d/1QYbviwSIpbUaoXwBNAeXKNgaDrsK-gyh/view" TargetMode="External"/><Relationship Id="rId5" Type="http://schemas.openxmlformats.org/officeDocument/2006/relationships/image" Target="../media/image27.png"/><Relationship Id="rId6" Type="http://schemas.openxmlformats.org/officeDocument/2006/relationships/image" Target="../media/image25.gif"/><Relationship Id="rId7" Type="http://schemas.openxmlformats.org/officeDocument/2006/relationships/image" Target="../media/image24.gif"/><Relationship Id="rId8" Type="http://schemas.openxmlformats.org/officeDocument/2006/relationships/image" Target="../media/image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 Id="rId3" Type="http://schemas.openxmlformats.org/officeDocument/2006/relationships/hyperlink" Target="http://drive.google.com/file/d/1TNQjfCeY9JkvlNL8zAjYWmflJULPZovv/view" TargetMode="External"/><Relationship Id="rId4" Type="http://schemas.openxmlformats.org/officeDocument/2006/relationships/image" Target="../media/image37.jpg"/><Relationship Id="rId5" Type="http://schemas.openxmlformats.org/officeDocument/2006/relationships/hyperlink" Target="http://drive.google.com/file/d/1i-KQOHDwlWbERwN-8xruswpE88coEw75/view" TargetMode="External"/><Relationship Id="rId6" Type="http://schemas.openxmlformats.org/officeDocument/2006/relationships/image" Target="../media/image35.jpg"/><Relationship Id="rId7" Type="http://schemas.openxmlformats.org/officeDocument/2006/relationships/image" Target="../media/image3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 Id="rId3" Type="http://schemas.openxmlformats.org/officeDocument/2006/relationships/hyperlink" Target="http://drive.google.com/file/d/17Gg-ZcemM9SlxveEHNcpsqzyitO4LW7F/view" TargetMode="External"/><Relationship Id="rId4" Type="http://schemas.openxmlformats.org/officeDocument/2006/relationships/image" Target="../media/image34.jpg"/><Relationship Id="rId5" Type="http://schemas.openxmlformats.org/officeDocument/2006/relationships/hyperlink" Target="http://drive.google.com/file/d/11xZF3phU9KGtHnCsy2spuLacdBllF3Ct/view" TargetMode="External"/><Relationship Id="rId6" Type="http://schemas.openxmlformats.org/officeDocument/2006/relationships/image" Target="../media/image33.jpg"/><Relationship Id="rId7" Type="http://schemas.openxmlformats.org/officeDocument/2006/relationships/image" Target="../media/image2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 Id="rId3" Type="http://schemas.openxmlformats.org/officeDocument/2006/relationships/hyperlink" Target="http://drive.google.com/file/d/1IWHCzfDvGM4-Mn_6MnADj53_SKXpDYUl/view" TargetMode="External"/><Relationship Id="rId4" Type="http://schemas.openxmlformats.org/officeDocument/2006/relationships/image" Target="../media/image47.jpg"/><Relationship Id="rId5" Type="http://schemas.openxmlformats.org/officeDocument/2006/relationships/hyperlink" Target="http://drive.google.com/file/d/1fbqn50UMXdmAWkfkbYvbvgS5WkWT67tT/view" TargetMode="External"/><Relationship Id="rId6" Type="http://schemas.openxmlformats.org/officeDocument/2006/relationships/image" Target="../media/image39.jpg"/><Relationship Id="rId7" Type="http://schemas.openxmlformats.org/officeDocument/2006/relationships/image" Target="../media/image36.png"/><Relationship Id="rId8" Type="http://schemas.openxmlformats.org/officeDocument/2006/relationships/image" Target="../media/image4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 Id="rId3" Type="http://schemas.openxmlformats.org/officeDocument/2006/relationships/hyperlink" Target="http://drive.google.com/file/d/10HY4arn5i2HvexFYro8gRDAhMQjg1l1-/view" TargetMode="External"/><Relationship Id="rId4" Type="http://schemas.openxmlformats.org/officeDocument/2006/relationships/image" Target="../media/image38.jpg"/><Relationship Id="rId5" Type="http://schemas.openxmlformats.org/officeDocument/2006/relationships/hyperlink" Target="http://drive.google.com/file/d/1aV-9Kx7-Zx-AAI0riN4FqKWMpkPKgOgi/view" TargetMode="External"/><Relationship Id="rId6" Type="http://schemas.openxmlformats.org/officeDocument/2006/relationships/image" Target="../media/image40.jpg"/><Relationship Id="rId7" Type="http://schemas.openxmlformats.org/officeDocument/2006/relationships/image" Target="../media/image42.png"/><Relationship Id="rId8" Type="http://schemas.openxmlformats.org/officeDocument/2006/relationships/image" Target="../media/image4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1" Type="http://schemas.openxmlformats.org/officeDocument/2006/relationships/image" Target="../media/image51.png"/><Relationship Id="rId10" Type="http://schemas.openxmlformats.org/officeDocument/2006/relationships/image" Target="../media/image46.jpg"/><Relationship Id="rId1" Type="http://schemas.openxmlformats.org/officeDocument/2006/relationships/slideLayout" Target="../slideLayouts/slideLayout6.xml"/><Relationship Id="rId2" Type="http://schemas.openxmlformats.org/officeDocument/2006/relationships/notesSlide" Target="../notesSlides/notesSlide20.xml"/><Relationship Id="rId3" Type="http://schemas.openxmlformats.org/officeDocument/2006/relationships/hyperlink" Target="http://drive.google.com/file/d/1BLgMq2Q_7ttZqbSlc0kX26kLIelkmz2f/view" TargetMode="External"/><Relationship Id="rId4" Type="http://schemas.openxmlformats.org/officeDocument/2006/relationships/image" Target="../media/image44.jpg"/><Relationship Id="rId9" Type="http://schemas.openxmlformats.org/officeDocument/2006/relationships/hyperlink" Target="http://drive.google.com/file/d/1bMMhmWlZZTfZ-ihmeaeHf10WKAFUlMEz/view" TargetMode="External"/><Relationship Id="rId5" Type="http://schemas.openxmlformats.org/officeDocument/2006/relationships/hyperlink" Target="http://drive.google.com/file/d/17WJ9lgcgYwyu8PNytFTDP7JnUfknrahk/view" TargetMode="External"/><Relationship Id="rId6" Type="http://schemas.openxmlformats.org/officeDocument/2006/relationships/image" Target="../media/image43.jpg"/><Relationship Id="rId7" Type="http://schemas.openxmlformats.org/officeDocument/2006/relationships/hyperlink" Target="http://drive.google.com/file/d/18sZIAz61AZebaw8tZYj8rJp4pgH8DVkY/view" TargetMode="External"/><Relationship Id="rId8" Type="http://schemas.openxmlformats.org/officeDocument/2006/relationships/image" Target="../media/image49.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 Id="rId3" Type="http://schemas.openxmlformats.org/officeDocument/2006/relationships/image" Target="../media/image5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 Id="rId3" Type="http://schemas.openxmlformats.org/officeDocument/2006/relationships/image" Target="../media/image4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 Id="rId3" Type="http://schemas.openxmlformats.org/officeDocument/2006/relationships/image" Target="../media/image52.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4.png"/><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png"/><Relationship Id="rId4" Type="http://schemas.openxmlformats.org/officeDocument/2006/relationships/image" Target="../media/image1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9.png"/><Relationship Id="rId4" Type="http://schemas.openxmlformats.org/officeDocument/2006/relationships/image" Target="../media/image17.png"/><Relationship Id="rId5" Type="http://schemas.openxmlformats.org/officeDocument/2006/relationships/image" Target="../media/image5.png"/><Relationship Id="rId6" Type="http://schemas.openxmlformats.org/officeDocument/2006/relationships/image" Target="../media/image6.png"/><Relationship Id="rId7" Type="http://schemas.openxmlformats.org/officeDocument/2006/relationships/image" Target="../media/image1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 Id="rId3"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17"/>
          <p:cNvSpPr txBox="1"/>
          <p:nvPr>
            <p:ph type="ctrTitle"/>
          </p:nvPr>
        </p:nvSpPr>
        <p:spPr>
          <a:xfrm>
            <a:off x="268475" y="1469338"/>
            <a:ext cx="9064500" cy="118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3600">
                <a:solidFill>
                  <a:schemeClr val="accent3"/>
                </a:solidFill>
              </a:rPr>
              <a:t>Automation in Hair Wig Manufacturing</a:t>
            </a:r>
            <a:endParaRPr sz="3600">
              <a:solidFill>
                <a:schemeClr val="accent3"/>
              </a:solidFill>
            </a:endParaRPr>
          </a:p>
        </p:txBody>
      </p:sp>
      <p:sp>
        <p:nvSpPr>
          <p:cNvPr id="127" name="Google Shape;127;p17"/>
          <p:cNvSpPr txBox="1"/>
          <p:nvPr>
            <p:ph idx="1" type="subTitle"/>
          </p:nvPr>
        </p:nvSpPr>
        <p:spPr>
          <a:xfrm>
            <a:off x="3204550" y="2341350"/>
            <a:ext cx="3001800" cy="460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1900">
                <a:solidFill>
                  <a:srgbClr val="000000"/>
                </a:solidFill>
              </a:rPr>
              <a:t>Subject : MEC319T  AinM</a:t>
            </a:r>
            <a:endParaRPr b="1" sz="1900">
              <a:solidFill>
                <a:srgbClr val="000000"/>
              </a:solidFill>
            </a:endParaRPr>
          </a:p>
        </p:txBody>
      </p:sp>
      <p:sp>
        <p:nvSpPr>
          <p:cNvPr id="128" name="Google Shape;128;p17"/>
          <p:cNvSpPr txBox="1"/>
          <p:nvPr/>
        </p:nvSpPr>
        <p:spPr>
          <a:xfrm>
            <a:off x="79400" y="41150"/>
            <a:ext cx="9064500" cy="39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Lato"/>
                <a:ea typeface="Lato"/>
                <a:cs typeface="Lato"/>
                <a:sym typeface="Lato"/>
              </a:rPr>
              <a:t>INDIAN INSTITUTE OF INFORMATION TECHNOLOGY DESIGN AND MANUFACTURING KANCHEEPURAM</a:t>
            </a:r>
            <a:endParaRPr>
              <a:latin typeface="Lato"/>
              <a:ea typeface="Lato"/>
              <a:cs typeface="Lato"/>
              <a:sym typeface="Lato"/>
            </a:endParaRPr>
          </a:p>
        </p:txBody>
      </p:sp>
      <p:sp>
        <p:nvSpPr>
          <p:cNvPr id="129" name="Google Shape;129;p17"/>
          <p:cNvSpPr txBox="1"/>
          <p:nvPr/>
        </p:nvSpPr>
        <p:spPr>
          <a:xfrm>
            <a:off x="4296450" y="128600"/>
            <a:ext cx="4275900" cy="16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sp>
        <p:nvSpPr>
          <p:cNvPr id="130" name="Google Shape;130;p17"/>
          <p:cNvSpPr txBox="1"/>
          <p:nvPr/>
        </p:nvSpPr>
        <p:spPr>
          <a:xfrm>
            <a:off x="601300" y="4350550"/>
            <a:ext cx="8208300" cy="65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600">
                <a:solidFill>
                  <a:srgbClr val="A61C00"/>
                </a:solidFill>
                <a:latin typeface="Cambria"/>
                <a:ea typeface="Cambria"/>
                <a:cs typeface="Cambria"/>
                <a:sym typeface="Cambria"/>
              </a:rPr>
              <a:t>Soorya Sriram (MDM18B049) | Khirupasagar R ( Mdm18B063) | Rajendra Prasad (MDM18B037)| Anirudh GSK (MPD18I002) | Ajai Madhavan (MFD18I003)</a:t>
            </a:r>
            <a:endParaRPr b="1" sz="1600">
              <a:solidFill>
                <a:srgbClr val="A61C00"/>
              </a:solidFill>
              <a:latin typeface="Cambria"/>
              <a:ea typeface="Cambria"/>
              <a:cs typeface="Cambria"/>
              <a:sym typeface="Cambria"/>
            </a:endParaRPr>
          </a:p>
        </p:txBody>
      </p:sp>
      <p:sp>
        <p:nvSpPr>
          <p:cNvPr id="131" name="Google Shape;131;p17"/>
          <p:cNvSpPr txBox="1"/>
          <p:nvPr/>
        </p:nvSpPr>
        <p:spPr>
          <a:xfrm>
            <a:off x="3136750" y="2937300"/>
            <a:ext cx="3137400" cy="65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2400">
                <a:solidFill>
                  <a:srgbClr val="3C78D8"/>
                </a:solidFill>
                <a:latin typeface="Lato"/>
                <a:ea typeface="Lato"/>
                <a:cs typeface="Lato"/>
                <a:sym typeface="Lato"/>
              </a:rPr>
              <a:t>Group B - Re”HA-LO”</a:t>
            </a:r>
            <a:endParaRPr b="1" sz="2400">
              <a:solidFill>
                <a:srgbClr val="3C78D8"/>
              </a:solidFill>
              <a:latin typeface="Lato"/>
              <a:ea typeface="Lato"/>
              <a:cs typeface="Lato"/>
              <a:sym typeface="Lato"/>
            </a:endParaRPr>
          </a:p>
        </p:txBody>
      </p:sp>
      <p:sp>
        <p:nvSpPr>
          <p:cNvPr id="132" name="Google Shape;132;p17"/>
          <p:cNvSpPr txBox="1"/>
          <p:nvPr/>
        </p:nvSpPr>
        <p:spPr>
          <a:xfrm>
            <a:off x="2150250" y="3643925"/>
            <a:ext cx="5668800" cy="65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700">
                <a:solidFill>
                  <a:srgbClr val="38761D"/>
                </a:solidFill>
                <a:latin typeface="Lato"/>
                <a:ea typeface="Lato"/>
                <a:cs typeface="Lato"/>
                <a:sym typeface="Lato"/>
              </a:rPr>
              <a:t>Relieving Hair Loss Problems for Generations to Come </a:t>
            </a:r>
            <a:endParaRPr b="1" sz="1700">
              <a:solidFill>
                <a:srgbClr val="38761D"/>
              </a:solidFill>
              <a:latin typeface="Lato"/>
              <a:ea typeface="Lato"/>
              <a:cs typeface="Lato"/>
              <a:sym typeface="Lato"/>
            </a:endParaRPr>
          </a:p>
        </p:txBody>
      </p:sp>
      <p:pic>
        <p:nvPicPr>
          <p:cNvPr id="133" name="Google Shape;133;p17"/>
          <p:cNvPicPr preferRelativeResize="0"/>
          <p:nvPr/>
        </p:nvPicPr>
        <p:blipFill>
          <a:blip r:embed="rId3">
            <a:alphaModFix/>
          </a:blip>
          <a:stretch>
            <a:fillRect/>
          </a:stretch>
        </p:blipFill>
        <p:spPr>
          <a:xfrm>
            <a:off x="7880150" y="552376"/>
            <a:ext cx="1008800" cy="10087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AD1DC"/>
        </a:solidFill>
      </p:bgPr>
    </p:bg>
    <p:spTree>
      <p:nvGrpSpPr>
        <p:cNvPr id="211" name="Shape 211"/>
        <p:cNvGrpSpPr/>
        <p:nvPr/>
      </p:nvGrpSpPr>
      <p:grpSpPr>
        <a:xfrm>
          <a:off x="0" y="0"/>
          <a:ext cx="0" cy="0"/>
          <a:chOff x="0" y="0"/>
          <a:chExt cx="0" cy="0"/>
        </a:xfrm>
      </p:grpSpPr>
      <p:pic>
        <p:nvPicPr>
          <p:cNvPr id="212" name="Google Shape;212;p26"/>
          <p:cNvPicPr preferRelativeResize="0"/>
          <p:nvPr/>
        </p:nvPicPr>
        <p:blipFill>
          <a:blip r:embed="rId3">
            <a:alphaModFix/>
          </a:blip>
          <a:stretch>
            <a:fillRect/>
          </a:stretch>
        </p:blipFill>
        <p:spPr>
          <a:xfrm>
            <a:off x="589137" y="586625"/>
            <a:ext cx="7965725" cy="4353050"/>
          </a:xfrm>
          <a:prstGeom prst="rect">
            <a:avLst/>
          </a:prstGeom>
          <a:noFill/>
          <a:ln>
            <a:noFill/>
          </a:ln>
        </p:spPr>
      </p:pic>
      <p:sp>
        <p:nvSpPr>
          <p:cNvPr id="213" name="Google Shape;213;p26"/>
          <p:cNvSpPr txBox="1"/>
          <p:nvPr/>
        </p:nvSpPr>
        <p:spPr>
          <a:xfrm>
            <a:off x="1278600" y="91950"/>
            <a:ext cx="7865400" cy="31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700">
                <a:latin typeface="Lato"/>
                <a:ea typeface="Lato"/>
                <a:cs typeface="Lato"/>
                <a:sym typeface="Lato"/>
              </a:rPr>
              <a:t>OPEN FIELD LAYOUT WITH INLINE GUIDELINES</a:t>
            </a:r>
            <a:endParaRPr b="1" sz="1700">
              <a:latin typeface="Lato"/>
              <a:ea typeface="Lato"/>
              <a:cs typeface="Lato"/>
              <a:sym typeface="La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pic>
        <p:nvPicPr>
          <p:cNvPr id="218" name="Google Shape;218;p27"/>
          <p:cNvPicPr preferRelativeResize="0"/>
          <p:nvPr/>
        </p:nvPicPr>
        <p:blipFill>
          <a:blip r:embed="rId3">
            <a:alphaModFix/>
          </a:blip>
          <a:stretch>
            <a:fillRect/>
          </a:stretch>
        </p:blipFill>
        <p:spPr>
          <a:xfrm>
            <a:off x="30550" y="537575"/>
            <a:ext cx="9082925" cy="4550250"/>
          </a:xfrm>
          <a:prstGeom prst="rect">
            <a:avLst/>
          </a:prstGeom>
          <a:noFill/>
          <a:ln>
            <a:noFill/>
          </a:ln>
        </p:spPr>
      </p:pic>
      <p:sp>
        <p:nvSpPr>
          <p:cNvPr id="219" name="Google Shape;219;p27"/>
          <p:cNvSpPr txBox="1"/>
          <p:nvPr/>
        </p:nvSpPr>
        <p:spPr>
          <a:xfrm>
            <a:off x="557225" y="75000"/>
            <a:ext cx="5490300" cy="36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2000">
                <a:latin typeface="Lato"/>
                <a:ea typeface="Lato"/>
                <a:cs typeface="Lato"/>
                <a:sym typeface="Lato"/>
              </a:rPr>
              <a:t>CHRONOLOGICAL ORDER OF PROCESSES</a:t>
            </a:r>
            <a:endParaRPr b="1" sz="2000">
              <a:latin typeface="Lato"/>
              <a:ea typeface="Lato"/>
              <a:cs typeface="Lato"/>
              <a:sym typeface="La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EAD3"/>
        </a:solidFill>
      </p:bgPr>
    </p:bg>
    <p:spTree>
      <p:nvGrpSpPr>
        <p:cNvPr id="223" name="Shape 223"/>
        <p:cNvGrpSpPr/>
        <p:nvPr/>
      </p:nvGrpSpPr>
      <p:grpSpPr>
        <a:xfrm>
          <a:off x="0" y="0"/>
          <a:ext cx="0" cy="0"/>
          <a:chOff x="0" y="0"/>
          <a:chExt cx="0" cy="0"/>
        </a:xfrm>
      </p:grpSpPr>
      <p:pic>
        <p:nvPicPr>
          <p:cNvPr id="224" name="Google Shape;224;p28"/>
          <p:cNvPicPr preferRelativeResize="0"/>
          <p:nvPr/>
        </p:nvPicPr>
        <p:blipFill>
          <a:blip r:embed="rId3">
            <a:alphaModFix/>
          </a:blip>
          <a:stretch>
            <a:fillRect/>
          </a:stretch>
        </p:blipFill>
        <p:spPr>
          <a:xfrm>
            <a:off x="233850" y="818025"/>
            <a:ext cx="3211275" cy="4093350"/>
          </a:xfrm>
          <a:prstGeom prst="rect">
            <a:avLst/>
          </a:prstGeom>
          <a:noFill/>
          <a:ln>
            <a:noFill/>
          </a:ln>
        </p:spPr>
      </p:pic>
      <p:sp>
        <p:nvSpPr>
          <p:cNvPr id="225" name="Google Shape;225;p28"/>
          <p:cNvSpPr txBox="1"/>
          <p:nvPr/>
        </p:nvSpPr>
        <p:spPr>
          <a:xfrm>
            <a:off x="4179100" y="1123350"/>
            <a:ext cx="4436400" cy="3482700"/>
          </a:xfrm>
          <a:prstGeom prst="rect">
            <a:avLst/>
          </a:prstGeom>
          <a:noFill/>
          <a:ln>
            <a:noFill/>
          </a:ln>
        </p:spPr>
        <p:txBody>
          <a:bodyPr anchorCtr="0" anchor="t" bIns="91425" lIns="91425" spcFirstLastPara="1" rIns="91425" wrap="square" tIns="91425">
            <a:noAutofit/>
          </a:bodyPr>
          <a:lstStyle/>
          <a:p>
            <a:pPr indent="-323850" lvl="0" marL="457200" rtl="0" algn="l">
              <a:lnSpc>
                <a:spcPct val="125000"/>
              </a:lnSpc>
              <a:spcBef>
                <a:spcPts val="0"/>
              </a:spcBef>
              <a:spcAft>
                <a:spcPts val="0"/>
              </a:spcAft>
              <a:buSzPts val="1500"/>
              <a:buFont typeface="Source Sans Pro"/>
              <a:buChar char="●"/>
            </a:pPr>
            <a:r>
              <a:rPr lang="en-GB" sz="1500">
                <a:latin typeface="Comfortaa"/>
                <a:ea typeface="Comfortaa"/>
                <a:cs typeface="Comfortaa"/>
                <a:sym typeface="Comfortaa"/>
              </a:rPr>
              <a:t>As the weight to be carried by the AGVs are </a:t>
            </a:r>
            <a:r>
              <a:rPr b="1" lang="en-GB" sz="1500">
                <a:latin typeface="Comfortaa"/>
                <a:ea typeface="Comfortaa"/>
                <a:cs typeface="Comfortaa"/>
                <a:sym typeface="Comfortaa"/>
              </a:rPr>
              <a:t>less than 35 kg</a:t>
            </a:r>
            <a:r>
              <a:rPr lang="en-GB" sz="1500">
                <a:latin typeface="Comfortaa"/>
                <a:ea typeface="Comfortaa"/>
                <a:cs typeface="Comfortaa"/>
                <a:sym typeface="Comfortaa"/>
              </a:rPr>
              <a:t>, the type of AGV used is </a:t>
            </a:r>
            <a:r>
              <a:rPr b="1" lang="en-GB" sz="1500">
                <a:latin typeface="Comfortaa"/>
                <a:ea typeface="Comfortaa"/>
                <a:cs typeface="Comfortaa"/>
                <a:sym typeface="Comfortaa"/>
              </a:rPr>
              <a:t> SSI Schaefer Weasel</a:t>
            </a:r>
            <a:r>
              <a:rPr lang="en-GB" sz="1500">
                <a:latin typeface="Comfortaa"/>
                <a:ea typeface="Comfortaa"/>
                <a:cs typeface="Comfortaa"/>
                <a:sym typeface="Comfortaa"/>
              </a:rPr>
              <a:t>.</a:t>
            </a:r>
            <a:endParaRPr sz="1500">
              <a:latin typeface="Comfortaa"/>
              <a:ea typeface="Comfortaa"/>
              <a:cs typeface="Comfortaa"/>
              <a:sym typeface="Comfortaa"/>
            </a:endParaRPr>
          </a:p>
          <a:p>
            <a:pPr indent="-323850" lvl="0" marL="457200" rtl="0" algn="l">
              <a:lnSpc>
                <a:spcPct val="125000"/>
              </a:lnSpc>
              <a:spcBef>
                <a:spcPts val="0"/>
              </a:spcBef>
              <a:spcAft>
                <a:spcPts val="0"/>
              </a:spcAft>
              <a:buSzPts val="1500"/>
              <a:buFont typeface="Comfortaa"/>
              <a:buChar char="●"/>
            </a:pPr>
            <a:r>
              <a:rPr lang="en-GB" sz="1500">
                <a:latin typeface="Comfortaa"/>
                <a:ea typeface="Comfortaa"/>
                <a:cs typeface="Comfortaa"/>
                <a:sym typeface="Comfortaa"/>
              </a:rPr>
              <a:t>Some Agvs are accompanied with evaporator roller rods so that the wet hair is heated or dried while transporting.</a:t>
            </a:r>
            <a:endParaRPr sz="1500">
              <a:latin typeface="Comfortaa"/>
              <a:ea typeface="Comfortaa"/>
              <a:cs typeface="Comfortaa"/>
              <a:sym typeface="Comfortaa"/>
            </a:endParaRPr>
          </a:p>
          <a:p>
            <a:pPr indent="-323850" lvl="0" marL="457200" rtl="0" algn="l">
              <a:lnSpc>
                <a:spcPct val="125000"/>
              </a:lnSpc>
              <a:spcBef>
                <a:spcPts val="0"/>
              </a:spcBef>
              <a:spcAft>
                <a:spcPts val="0"/>
              </a:spcAft>
              <a:buSzPts val="1500"/>
              <a:buFont typeface="Source Sans Pro"/>
              <a:buChar char="●"/>
            </a:pPr>
            <a:r>
              <a:rPr lang="en-GB" sz="1500">
                <a:latin typeface="Comfortaa"/>
                <a:ea typeface="Comfortaa"/>
                <a:cs typeface="Comfortaa"/>
                <a:sym typeface="Comfortaa"/>
              </a:rPr>
              <a:t>The type of </a:t>
            </a:r>
            <a:r>
              <a:rPr b="1" lang="en-GB" sz="1500">
                <a:latin typeface="Comfortaa"/>
                <a:ea typeface="Comfortaa"/>
                <a:cs typeface="Comfortaa"/>
                <a:sym typeface="Comfortaa"/>
              </a:rPr>
              <a:t>Navigation</a:t>
            </a:r>
            <a:r>
              <a:rPr lang="en-GB" sz="1500">
                <a:latin typeface="Comfortaa"/>
                <a:ea typeface="Comfortaa"/>
                <a:cs typeface="Comfortaa"/>
                <a:sym typeface="Comfortaa"/>
              </a:rPr>
              <a:t> used is </a:t>
            </a:r>
            <a:r>
              <a:rPr b="1" lang="en-GB" sz="1500">
                <a:latin typeface="Comfortaa"/>
                <a:ea typeface="Comfortaa"/>
                <a:cs typeface="Comfortaa"/>
                <a:sym typeface="Comfortaa"/>
              </a:rPr>
              <a:t>RFID tags</a:t>
            </a:r>
            <a:endParaRPr b="1" sz="1500">
              <a:latin typeface="Comfortaa"/>
              <a:ea typeface="Comfortaa"/>
              <a:cs typeface="Comfortaa"/>
              <a:sym typeface="Comfortaa"/>
            </a:endParaRPr>
          </a:p>
          <a:p>
            <a:pPr indent="-323850" lvl="0" marL="457200" rtl="0" algn="l">
              <a:lnSpc>
                <a:spcPct val="125000"/>
              </a:lnSpc>
              <a:spcBef>
                <a:spcPts val="0"/>
              </a:spcBef>
              <a:spcAft>
                <a:spcPts val="0"/>
              </a:spcAft>
              <a:buSzPts val="1500"/>
              <a:buFont typeface="Source Sans Pro"/>
              <a:buChar char="●"/>
            </a:pPr>
            <a:r>
              <a:rPr b="1" lang="en-GB" sz="1500">
                <a:latin typeface="Comfortaa"/>
                <a:ea typeface="Comfortaa"/>
                <a:cs typeface="Comfortaa"/>
                <a:sym typeface="Comfortaa"/>
              </a:rPr>
              <a:t>Turning radius </a:t>
            </a:r>
            <a:r>
              <a:rPr lang="en-GB" sz="1500">
                <a:latin typeface="Comfortaa"/>
                <a:ea typeface="Comfortaa"/>
                <a:cs typeface="Comfortaa"/>
                <a:sym typeface="Comfortaa"/>
              </a:rPr>
              <a:t>of Weasel is </a:t>
            </a:r>
            <a:r>
              <a:rPr b="1" lang="en-GB" sz="1500">
                <a:latin typeface="Comfortaa"/>
                <a:ea typeface="Comfortaa"/>
                <a:cs typeface="Comfortaa"/>
                <a:sym typeface="Comfortaa"/>
              </a:rPr>
              <a:t>600mm</a:t>
            </a:r>
            <a:endParaRPr b="1" sz="1500">
              <a:latin typeface="Comfortaa"/>
              <a:ea typeface="Comfortaa"/>
              <a:cs typeface="Comfortaa"/>
              <a:sym typeface="Comfortaa"/>
            </a:endParaRPr>
          </a:p>
          <a:p>
            <a:pPr indent="-323850" lvl="0" marL="457200" rtl="0" algn="l">
              <a:lnSpc>
                <a:spcPct val="125000"/>
              </a:lnSpc>
              <a:spcBef>
                <a:spcPts val="0"/>
              </a:spcBef>
              <a:spcAft>
                <a:spcPts val="0"/>
              </a:spcAft>
              <a:buSzPts val="1500"/>
              <a:buFont typeface="Source Sans Pro"/>
              <a:buChar char="●"/>
            </a:pPr>
            <a:r>
              <a:rPr b="1" lang="en-GB" sz="1500">
                <a:latin typeface="Comfortaa"/>
                <a:ea typeface="Comfortaa"/>
                <a:cs typeface="Comfortaa"/>
                <a:sym typeface="Comfortaa"/>
              </a:rPr>
              <a:t>Speed </a:t>
            </a:r>
            <a:r>
              <a:rPr lang="en-GB" sz="1500">
                <a:latin typeface="Comfortaa"/>
                <a:ea typeface="Comfortaa"/>
                <a:cs typeface="Comfortaa"/>
                <a:sym typeface="Comfortaa"/>
              </a:rPr>
              <a:t>of the weasel is a max of</a:t>
            </a:r>
            <a:r>
              <a:rPr b="1" lang="en-GB" sz="1500">
                <a:latin typeface="Comfortaa"/>
                <a:ea typeface="Comfortaa"/>
                <a:cs typeface="Comfortaa"/>
                <a:sym typeface="Comfortaa"/>
              </a:rPr>
              <a:t> 1 m/s</a:t>
            </a:r>
            <a:endParaRPr b="1" sz="1500">
              <a:latin typeface="Comfortaa"/>
              <a:ea typeface="Comfortaa"/>
              <a:cs typeface="Comfortaa"/>
              <a:sym typeface="Comfortaa"/>
            </a:endParaRPr>
          </a:p>
          <a:p>
            <a:pPr indent="0" lvl="0" marL="457200" rtl="0" algn="l">
              <a:lnSpc>
                <a:spcPct val="125000"/>
              </a:lnSpc>
              <a:spcBef>
                <a:spcPts val="0"/>
              </a:spcBef>
              <a:spcAft>
                <a:spcPts val="0"/>
              </a:spcAft>
              <a:buNone/>
            </a:pPr>
            <a:r>
              <a:t/>
            </a:r>
            <a:endParaRPr b="1" sz="1300">
              <a:latin typeface="Source Sans Pro"/>
              <a:ea typeface="Source Sans Pro"/>
              <a:cs typeface="Source Sans Pro"/>
              <a:sym typeface="Source Sans Pro"/>
            </a:endParaRPr>
          </a:p>
          <a:p>
            <a:pPr indent="0" lvl="0" marL="0" rtl="0" algn="l">
              <a:spcBef>
                <a:spcPts val="0"/>
              </a:spcBef>
              <a:spcAft>
                <a:spcPts val="0"/>
              </a:spcAft>
              <a:buNone/>
            </a:pPr>
            <a:r>
              <a:t/>
            </a:r>
            <a:endParaRPr>
              <a:latin typeface="Lato"/>
              <a:ea typeface="Lato"/>
              <a:cs typeface="Lato"/>
              <a:sym typeface="Lato"/>
            </a:endParaRPr>
          </a:p>
        </p:txBody>
      </p:sp>
      <p:sp>
        <p:nvSpPr>
          <p:cNvPr id="226" name="Google Shape;226;p28"/>
          <p:cNvSpPr txBox="1"/>
          <p:nvPr/>
        </p:nvSpPr>
        <p:spPr>
          <a:xfrm>
            <a:off x="1585925" y="182175"/>
            <a:ext cx="5422200" cy="25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sp>
        <p:nvSpPr>
          <p:cNvPr id="227" name="Google Shape;227;p28"/>
          <p:cNvSpPr txBox="1"/>
          <p:nvPr/>
        </p:nvSpPr>
        <p:spPr>
          <a:xfrm>
            <a:off x="171050" y="0"/>
            <a:ext cx="5363400" cy="482100"/>
          </a:xfrm>
          <a:prstGeom prst="rect">
            <a:avLst/>
          </a:prstGeom>
          <a:noFill/>
          <a:ln>
            <a:noFill/>
          </a:ln>
        </p:spPr>
        <p:txBody>
          <a:bodyPr anchorCtr="0" anchor="t" bIns="91425" lIns="91425" spcFirstLastPara="1" rIns="91425" wrap="square" tIns="91425">
            <a:noAutofit/>
          </a:bodyPr>
          <a:lstStyle/>
          <a:p>
            <a:pPr indent="0" lvl="0" marL="0" rtl="0" algn="l">
              <a:lnSpc>
                <a:spcPct val="125000"/>
              </a:lnSpc>
              <a:spcBef>
                <a:spcPts val="0"/>
              </a:spcBef>
              <a:spcAft>
                <a:spcPts val="0"/>
              </a:spcAft>
              <a:buNone/>
            </a:pPr>
            <a:r>
              <a:rPr b="1" lang="en-GB" sz="2100">
                <a:solidFill>
                  <a:srgbClr val="039BE5"/>
                </a:solidFill>
                <a:latin typeface="Proxima Nova"/>
                <a:ea typeface="Proxima Nova"/>
                <a:cs typeface="Proxima Nova"/>
                <a:sym typeface="Proxima Nova"/>
              </a:rPr>
              <a:t>Automated Guided Vehicle:</a:t>
            </a:r>
            <a:endParaRPr sz="17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29"/>
          <p:cNvSpPr txBox="1"/>
          <p:nvPr/>
        </p:nvSpPr>
        <p:spPr>
          <a:xfrm>
            <a:off x="557225" y="32150"/>
            <a:ext cx="4821900" cy="51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Lato"/>
                <a:ea typeface="Lato"/>
                <a:cs typeface="Lato"/>
                <a:sym typeface="Lato"/>
              </a:rPr>
              <a:t>BOOTH 1 - </a:t>
            </a:r>
            <a:r>
              <a:rPr b="1" lang="en-GB" sz="1500">
                <a:solidFill>
                  <a:srgbClr val="FF0000"/>
                </a:solidFill>
                <a:latin typeface="Source Sans Pro"/>
                <a:ea typeface="Source Sans Pro"/>
                <a:cs typeface="Source Sans Pro"/>
                <a:sym typeface="Source Sans Pro"/>
              </a:rPr>
              <a:t>Hair Collection, Sampling and Sorting</a:t>
            </a:r>
            <a:endParaRPr>
              <a:latin typeface="Lato"/>
              <a:ea typeface="Lato"/>
              <a:cs typeface="Lato"/>
              <a:sym typeface="Lato"/>
            </a:endParaRPr>
          </a:p>
        </p:txBody>
      </p:sp>
      <p:pic>
        <p:nvPicPr>
          <p:cNvPr id="233" name="Google Shape;233;p29" title="Vid 1.mp4">
            <a:hlinkClick r:id="rId3"/>
          </p:cNvPr>
          <p:cNvPicPr preferRelativeResize="0"/>
          <p:nvPr/>
        </p:nvPicPr>
        <p:blipFill>
          <a:blip r:embed="rId4">
            <a:alphaModFix/>
          </a:blip>
          <a:stretch>
            <a:fillRect/>
          </a:stretch>
        </p:blipFill>
        <p:spPr>
          <a:xfrm>
            <a:off x="109425" y="1403750"/>
            <a:ext cx="4585024" cy="2934625"/>
          </a:xfrm>
          <a:prstGeom prst="rect">
            <a:avLst/>
          </a:prstGeom>
          <a:noFill/>
          <a:ln>
            <a:noFill/>
          </a:ln>
        </p:spPr>
      </p:pic>
      <p:pic>
        <p:nvPicPr>
          <p:cNvPr id="234" name="Google Shape;234;p29"/>
          <p:cNvPicPr preferRelativeResize="0"/>
          <p:nvPr/>
        </p:nvPicPr>
        <p:blipFill>
          <a:blip r:embed="rId5">
            <a:alphaModFix/>
          </a:blip>
          <a:stretch>
            <a:fillRect/>
          </a:stretch>
        </p:blipFill>
        <p:spPr>
          <a:xfrm>
            <a:off x="6350375" y="2944375"/>
            <a:ext cx="2631900" cy="2101375"/>
          </a:xfrm>
          <a:prstGeom prst="rect">
            <a:avLst/>
          </a:prstGeom>
          <a:noFill/>
          <a:ln>
            <a:noFill/>
          </a:ln>
        </p:spPr>
      </p:pic>
      <p:cxnSp>
        <p:nvCxnSpPr>
          <p:cNvPr id="235" name="Google Shape;235;p29"/>
          <p:cNvCxnSpPr/>
          <p:nvPr/>
        </p:nvCxnSpPr>
        <p:spPr>
          <a:xfrm flipH="1">
            <a:off x="4737263" y="523875"/>
            <a:ext cx="42900" cy="4629300"/>
          </a:xfrm>
          <a:prstGeom prst="straightConnector1">
            <a:avLst/>
          </a:prstGeom>
          <a:noFill/>
          <a:ln cap="flat" cmpd="sng" w="38100">
            <a:solidFill>
              <a:srgbClr val="0000FF"/>
            </a:solidFill>
            <a:prstDash val="solid"/>
            <a:round/>
            <a:headEnd len="med" w="med" type="none"/>
            <a:tailEnd len="med" w="med" type="none"/>
          </a:ln>
        </p:spPr>
      </p:cxnSp>
      <p:sp>
        <p:nvSpPr>
          <p:cNvPr id="236" name="Google Shape;236;p29"/>
          <p:cNvSpPr txBox="1"/>
          <p:nvPr/>
        </p:nvSpPr>
        <p:spPr>
          <a:xfrm>
            <a:off x="184850" y="677775"/>
            <a:ext cx="2304600" cy="51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700">
                <a:latin typeface="Lato"/>
                <a:ea typeface="Lato"/>
                <a:cs typeface="Lato"/>
                <a:sym typeface="Lato"/>
              </a:rPr>
              <a:t>Current Method</a:t>
            </a:r>
            <a:endParaRPr sz="1700">
              <a:latin typeface="Lato"/>
              <a:ea typeface="Lato"/>
              <a:cs typeface="Lato"/>
              <a:sym typeface="Lato"/>
            </a:endParaRPr>
          </a:p>
        </p:txBody>
      </p:sp>
      <p:sp>
        <p:nvSpPr>
          <p:cNvPr id="237" name="Google Shape;237;p29"/>
          <p:cNvSpPr txBox="1"/>
          <p:nvPr/>
        </p:nvSpPr>
        <p:spPr>
          <a:xfrm>
            <a:off x="4822975" y="677775"/>
            <a:ext cx="2304600" cy="51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700">
                <a:latin typeface="Lato"/>
                <a:ea typeface="Lato"/>
                <a:cs typeface="Lato"/>
                <a:sym typeface="Lato"/>
              </a:rPr>
              <a:t>Our</a:t>
            </a:r>
            <a:r>
              <a:rPr lang="en-GB" sz="1700">
                <a:latin typeface="Lato"/>
                <a:ea typeface="Lato"/>
                <a:cs typeface="Lato"/>
                <a:sym typeface="Lato"/>
              </a:rPr>
              <a:t> Method</a:t>
            </a:r>
            <a:endParaRPr sz="1700">
              <a:latin typeface="Lato"/>
              <a:ea typeface="Lato"/>
              <a:cs typeface="Lato"/>
              <a:sym typeface="Lato"/>
            </a:endParaRPr>
          </a:p>
        </p:txBody>
      </p:sp>
      <p:sp>
        <p:nvSpPr>
          <p:cNvPr id="238" name="Google Shape;238;p29"/>
          <p:cNvSpPr txBox="1"/>
          <p:nvPr/>
        </p:nvSpPr>
        <p:spPr>
          <a:xfrm>
            <a:off x="4822975" y="2944375"/>
            <a:ext cx="2993400" cy="659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b="1" sz="1500">
              <a:solidFill>
                <a:srgbClr val="FF0000"/>
              </a:solidFill>
              <a:latin typeface="Source Sans Pro"/>
              <a:ea typeface="Source Sans Pro"/>
              <a:cs typeface="Source Sans Pro"/>
              <a:sym typeface="Source Sans Pro"/>
            </a:endParaRPr>
          </a:p>
          <a:p>
            <a:pPr indent="0" lvl="0" marL="0" rtl="0" algn="l">
              <a:lnSpc>
                <a:spcPct val="115000"/>
              </a:lnSpc>
              <a:spcBef>
                <a:spcPts val="0"/>
              </a:spcBef>
              <a:spcAft>
                <a:spcPts val="0"/>
              </a:spcAft>
              <a:buNone/>
            </a:pPr>
            <a:r>
              <a:rPr b="1" lang="en-GB" sz="1500">
                <a:solidFill>
                  <a:srgbClr val="FF0000"/>
                </a:solidFill>
                <a:latin typeface="Source Sans Pro"/>
                <a:ea typeface="Source Sans Pro"/>
                <a:cs typeface="Source Sans Pro"/>
                <a:sym typeface="Source Sans Pro"/>
              </a:rPr>
              <a:t>Hydraulic Circuit: </a:t>
            </a:r>
            <a:endParaRPr/>
          </a:p>
        </p:txBody>
      </p:sp>
      <p:sp>
        <p:nvSpPr>
          <p:cNvPr id="239" name="Google Shape;239;p29"/>
          <p:cNvSpPr txBox="1"/>
          <p:nvPr/>
        </p:nvSpPr>
        <p:spPr>
          <a:xfrm>
            <a:off x="5464950" y="3536175"/>
            <a:ext cx="1950300" cy="33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600">
                <a:latin typeface="Satisfy"/>
                <a:ea typeface="Satisfy"/>
                <a:cs typeface="Satisfy"/>
                <a:sym typeface="Satisfy"/>
              </a:rPr>
              <a:t>Used for lifting trays from ground to each level</a:t>
            </a:r>
            <a:endParaRPr b="1" sz="1600">
              <a:latin typeface="Satisfy"/>
              <a:ea typeface="Satisfy"/>
              <a:cs typeface="Satisfy"/>
              <a:sym typeface="Satisfy"/>
            </a:endParaRPr>
          </a:p>
        </p:txBody>
      </p:sp>
      <p:pic>
        <p:nvPicPr>
          <p:cNvPr id="240" name="Google Shape;240;p29"/>
          <p:cNvPicPr preferRelativeResize="0"/>
          <p:nvPr/>
        </p:nvPicPr>
        <p:blipFill>
          <a:blip r:embed="rId6">
            <a:alphaModFix/>
          </a:blip>
          <a:stretch>
            <a:fillRect/>
          </a:stretch>
        </p:blipFill>
        <p:spPr>
          <a:xfrm>
            <a:off x="4899950" y="1250550"/>
            <a:ext cx="2708149" cy="1823699"/>
          </a:xfrm>
          <a:prstGeom prst="rect">
            <a:avLst/>
          </a:prstGeom>
          <a:noFill/>
          <a:ln>
            <a:noFill/>
          </a:ln>
        </p:spPr>
      </p:pic>
      <p:pic>
        <p:nvPicPr>
          <p:cNvPr id="241" name="Google Shape;241;p29"/>
          <p:cNvPicPr preferRelativeResize="0"/>
          <p:nvPr/>
        </p:nvPicPr>
        <p:blipFill>
          <a:blip r:embed="rId7">
            <a:alphaModFix/>
          </a:blip>
          <a:stretch>
            <a:fillRect/>
          </a:stretch>
        </p:blipFill>
        <p:spPr>
          <a:xfrm>
            <a:off x="7513575" y="951425"/>
            <a:ext cx="1341781" cy="199295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3"/>
                                        </p:tgtEl>
                                        <p:attrNameLst>
                                          <p:attrName>style.visibility</p:attrName>
                                        </p:attrNameLst>
                                      </p:cBhvr>
                                      <p:to>
                                        <p:strVal val="visible"/>
                                      </p:to>
                                    </p:set>
                                    <p:animEffect filter="fade" transition="in">
                                      <p:cBhvr>
                                        <p:cTn dur="1000"/>
                                        <p:tgtEl>
                                          <p:spTgt spid="23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30"/>
          <p:cNvSpPr txBox="1"/>
          <p:nvPr/>
        </p:nvSpPr>
        <p:spPr>
          <a:xfrm>
            <a:off x="781900" y="0"/>
            <a:ext cx="7416000" cy="48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Lato"/>
                <a:ea typeface="Lato"/>
                <a:cs typeface="Lato"/>
                <a:sym typeface="Lato"/>
              </a:rPr>
              <a:t>BOOTH 2 - </a:t>
            </a:r>
            <a:r>
              <a:rPr b="1" lang="en-GB" sz="1500">
                <a:solidFill>
                  <a:srgbClr val="FF0000"/>
                </a:solidFill>
                <a:latin typeface="Source Sans Pro"/>
                <a:ea typeface="Source Sans Pro"/>
                <a:cs typeface="Source Sans Pro"/>
                <a:sym typeface="Source Sans Pro"/>
              </a:rPr>
              <a:t>Hackling, Brushing and Sorting </a:t>
            </a:r>
            <a:r>
              <a:rPr b="1" lang="en-GB" sz="1500">
                <a:solidFill>
                  <a:srgbClr val="FF0000"/>
                </a:solidFill>
                <a:latin typeface="Source Sans Pro"/>
                <a:ea typeface="Source Sans Pro"/>
                <a:cs typeface="Source Sans Pro"/>
                <a:sym typeface="Source Sans Pro"/>
              </a:rPr>
              <a:t>according</a:t>
            </a:r>
            <a:r>
              <a:rPr b="1" lang="en-GB" sz="1500">
                <a:solidFill>
                  <a:srgbClr val="FF0000"/>
                </a:solidFill>
                <a:latin typeface="Source Sans Pro"/>
                <a:ea typeface="Source Sans Pro"/>
                <a:cs typeface="Source Sans Pro"/>
                <a:sym typeface="Source Sans Pro"/>
              </a:rPr>
              <a:t> to the length</a:t>
            </a:r>
            <a:endParaRPr/>
          </a:p>
        </p:txBody>
      </p:sp>
      <p:cxnSp>
        <p:nvCxnSpPr>
          <p:cNvPr id="247" name="Google Shape;247;p30"/>
          <p:cNvCxnSpPr/>
          <p:nvPr/>
        </p:nvCxnSpPr>
        <p:spPr>
          <a:xfrm flipH="1">
            <a:off x="4048750" y="563000"/>
            <a:ext cx="36600" cy="4634100"/>
          </a:xfrm>
          <a:prstGeom prst="straightConnector1">
            <a:avLst/>
          </a:prstGeom>
          <a:noFill/>
          <a:ln cap="flat" cmpd="sng" w="38100">
            <a:solidFill>
              <a:srgbClr val="0000FF"/>
            </a:solidFill>
            <a:prstDash val="solid"/>
            <a:round/>
            <a:headEnd len="med" w="med" type="none"/>
            <a:tailEnd len="med" w="med" type="none"/>
          </a:ln>
        </p:spPr>
      </p:cxnSp>
      <p:sp>
        <p:nvSpPr>
          <p:cNvPr id="248" name="Google Shape;248;p30"/>
          <p:cNvSpPr txBox="1"/>
          <p:nvPr/>
        </p:nvSpPr>
        <p:spPr>
          <a:xfrm>
            <a:off x="233000" y="414325"/>
            <a:ext cx="2304600" cy="51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700">
                <a:latin typeface="Lato"/>
                <a:ea typeface="Lato"/>
                <a:cs typeface="Lato"/>
                <a:sym typeface="Lato"/>
              </a:rPr>
              <a:t>Current Method</a:t>
            </a:r>
            <a:endParaRPr sz="1700">
              <a:latin typeface="Lato"/>
              <a:ea typeface="Lato"/>
              <a:cs typeface="Lato"/>
              <a:sym typeface="Lato"/>
            </a:endParaRPr>
          </a:p>
        </p:txBody>
      </p:sp>
      <p:sp>
        <p:nvSpPr>
          <p:cNvPr id="249" name="Google Shape;249;p30"/>
          <p:cNvSpPr txBox="1"/>
          <p:nvPr/>
        </p:nvSpPr>
        <p:spPr>
          <a:xfrm>
            <a:off x="4822975" y="414325"/>
            <a:ext cx="2304600" cy="51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700">
                <a:latin typeface="Lato"/>
                <a:ea typeface="Lato"/>
                <a:cs typeface="Lato"/>
                <a:sym typeface="Lato"/>
              </a:rPr>
              <a:t>Our Method</a:t>
            </a:r>
            <a:endParaRPr sz="1700">
              <a:latin typeface="Lato"/>
              <a:ea typeface="Lato"/>
              <a:cs typeface="Lato"/>
              <a:sym typeface="Lato"/>
            </a:endParaRPr>
          </a:p>
        </p:txBody>
      </p:sp>
      <p:sp>
        <p:nvSpPr>
          <p:cNvPr id="250" name="Google Shape;250;p30"/>
          <p:cNvSpPr txBox="1"/>
          <p:nvPr/>
        </p:nvSpPr>
        <p:spPr>
          <a:xfrm>
            <a:off x="4672950" y="840300"/>
            <a:ext cx="4083600" cy="160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latin typeface="Satisfy"/>
                <a:ea typeface="Satisfy"/>
                <a:cs typeface="Satisfy"/>
                <a:sym typeface="Satisfy"/>
              </a:rPr>
              <a:t>An overhead rotary conveyor belt which clamps the hair samples vertically and passes through the brushing/combing system and length measuring system for standardization.</a:t>
            </a:r>
            <a:endParaRPr sz="1800">
              <a:latin typeface="Satisfy"/>
              <a:ea typeface="Satisfy"/>
              <a:cs typeface="Satisfy"/>
              <a:sym typeface="Satisfy"/>
            </a:endParaRPr>
          </a:p>
        </p:txBody>
      </p:sp>
      <p:pic>
        <p:nvPicPr>
          <p:cNvPr id="251" name="Google Shape;251;p30" title="Vid 2.mp4">
            <a:hlinkClick r:id="rId3"/>
          </p:cNvPr>
          <p:cNvPicPr preferRelativeResize="0"/>
          <p:nvPr/>
        </p:nvPicPr>
        <p:blipFill>
          <a:blip r:embed="rId4">
            <a:alphaModFix/>
          </a:blip>
          <a:stretch>
            <a:fillRect/>
          </a:stretch>
        </p:blipFill>
        <p:spPr>
          <a:xfrm>
            <a:off x="383025" y="840300"/>
            <a:ext cx="3078125" cy="1731451"/>
          </a:xfrm>
          <a:prstGeom prst="rect">
            <a:avLst/>
          </a:prstGeom>
          <a:noFill/>
          <a:ln>
            <a:noFill/>
          </a:ln>
        </p:spPr>
      </p:pic>
      <p:pic>
        <p:nvPicPr>
          <p:cNvPr id="252" name="Google Shape;252;p30" title="112s_to_116s_Bulk_Natural_Raw_Human_Hair_Process_.mp4">
            <a:hlinkClick r:id="rId5"/>
          </p:cNvPr>
          <p:cNvPicPr preferRelativeResize="0"/>
          <p:nvPr/>
        </p:nvPicPr>
        <p:blipFill>
          <a:blip r:embed="rId6">
            <a:alphaModFix/>
          </a:blip>
          <a:stretch>
            <a:fillRect/>
          </a:stretch>
        </p:blipFill>
        <p:spPr>
          <a:xfrm>
            <a:off x="322738" y="2831900"/>
            <a:ext cx="3198699" cy="1981725"/>
          </a:xfrm>
          <a:prstGeom prst="rect">
            <a:avLst/>
          </a:prstGeom>
          <a:noFill/>
          <a:ln>
            <a:noFill/>
          </a:ln>
        </p:spPr>
      </p:pic>
      <p:pic>
        <p:nvPicPr>
          <p:cNvPr id="253" name="Google Shape;253;p30"/>
          <p:cNvPicPr preferRelativeResize="0"/>
          <p:nvPr/>
        </p:nvPicPr>
        <p:blipFill>
          <a:blip r:embed="rId7">
            <a:alphaModFix/>
          </a:blip>
          <a:stretch>
            <a:fillRect/>
          </a:stretch>
        </p:blipFill>
        <p:spPr>
          <a:xfrm>
            <a:off x="4237750" y="2593200"/>
            <a:ext cx="2647950" cy="2286000"/>
          </a:xfrm>
          <a:prstGeom prst="rect">
            <a:avLst/>
          </a:prstGeom>
          <a:noFill/>
          <a:ln>
            <a:noFill/>
          </a:ln>
        </p:spPr>
      </p:pic>
      <p:pic>
        <p:nvPicPr>
          <p:cNvPr id="254" name="Google Shape;254;p30"/>
          <p:cNvPicPr preferRelativeResize="0"/>
          <p:nvPr/>
        </p:nvPicPr>
        <p:blipFill>
          <a:blip r:embed="rId8">
            <a:alphaModFix/>
          </a:blip>
          <a:stretch>
            <a:fillRect/>
          </a:stretch>
        </p:blipFill>
        <p:spPr>
          <a:xfrm>
            <a:off x="6885700" y="2593201"/>
            <a:ext cx="2101375" cy="15261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1"/>
                                        </p:tgtEl>
                                        <p:attrNameLst>
                                          <p:attrName>style.visibility</p:attrName>
                                        </p:attrNameLst>
                                      </p:cBhvr>
                                      <p:to>
                                        <p:strVal val="visible"/>
                                      </p:to>
                                    </p:set>
                                    <p:animEffect filter="fade" transition="in">
                                      <p:cBhvr>
                                        <p:cTn dur="1000"/>
                                        <p:tgtEl>
                                          <p:spTgt spid="25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2"/>
                                        </p:tgtEl>
                                        <p:attrNameLst>
                                          <p:attrName>style.visibility</p:attrName>
                                        </p:attrNameLst>
                                      </p:cBhvr>
                                      <p:to>
                                        <p:strVal val="visible"/>
                                      </p:to>
                                    </p:set>
                                    <p:animEffect filter="fade" transition="in">
                                      <p:cBhvr>
                                        <p:cTn dur="1000"/>
                                        <p:tgtEl>
                                          <p:spTgt spid="25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cxnSp>
        <p:nvCxnSpPr>
          <p:cNvPr id="259" name="Google Shape;259;p31"/>
          <p:cNvCxnSpPr/>
          <p:nvPr/>
        </p:nvCxnSpPr>
        <p:spPr>
          <a:xfrm flipH="1">
            <a:off x="4033700" y="509400"/>
            <a:ext cx="36600" cy="4634100"/>
          </a:xfrm>
          <a:prstGeom prst="straightConnector1">
            <a:avLst/>
          </a:prstGeom>
          <a:noFill/>
          <a:ln cap="flat" cmpd="sng" w="38100">
            <a:solidFill>
              <a:srgbClr val="0000FF"/>
            </a:solidFill>
            <a:prstDash val="solid"/>
            <a:round/>
            <a:headEnd len="med" w="med" type="none"/>
            <a:tailEnd len="med" w="med" type="none"/>
          </a:ln>
        </p:spPr>
      </p:cxnSp>
      <p:pic>
        <p:nvPicPr>
          <p:cNvPr id="260" name="Google Shape;260;p31" title="Vid 3.mp4">
            <a:hlinkClick r:id="rId3"/>
          </p:cNvPr>
          <p:cNvPicPr preferRelativeResize="0"/>
          <p:nvPr/>
        </p:nvPicPr>
        <p:blipFill>
          <a:blip r:embed="rId4">
            <a:alphaModFix/>
          </a:blip>
          <a:stretch>
            <a:fillRect/>
          </a:stretch>
        </p:blipFill>
        <p:spPr>
          <a:xfrm>
            <a:off x="471500" y="1044250"/>
            <a:ext cx="3357802" cy="1888740"/>
          </a:xfrm>
          <a:prstGeom prst="rect">
            <a:avLst/>
          </a:prstGeom>
          <a:noFill/>
          <a:ln>
            <a:noFill/>
          </a:ln>
        </p:spPr>
      </p:pic>
      <p:pic>
        <p:nvPicPr>
          <p:cNvPr id="261" name="Google Shape;261;p31"/>
          <p:cNvPicPr preferRelativeResize="0"/>
          <p:nvPr/>
        </p:nvPicPr>
        <p:blipFill>
          <a:blip r:embed="rId5">
            <a:alphaModFix/>
          </a:blip>
          <a:stretch>
            <a:fillRect/>
          </a:stretch>
        </p:blipFill>
        <p:spPr>
          <a:xfrm>
            <a:off x="4185775" y="1872551"/>
            <a:ext cx="3260425" cy="3204925"/>
          </a:xfrm>
          <a:prstGeom prst="rect">
            <a:avLst/>
          </a:prstGeom>
          <a:noFill/>
          <a:ln>
            <a:noFill/>
          </a:ln>
        </p:spPr>
      </p:pic>
      <p:sp>
        <p:nvSpPr>
          <p:cNvPr id="262" name="Google Shape;262;p31"/>
          <p:cNvSpPr txBox="1"/>
          <p:nvPr/>
        </p:nvSpPr>
        <p:spPr>
          <a:xfrm>
            <a:off x="219875" y="0"/>
            <a:ext cx="5314500" cy="40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600">
                <a:latin typeface="Lato"/>
                <a:ea typeface="Lato"/>
                <a:cs typeface="Lato"/>
                <a:sym typeface="Lato"/>
              </a:rPr>
              <a:t>BOOTH 3 - </a:t>
            </a:r>
            <a:r>
              <a:rPr b="1" lang="en-GB" sz="1700">
                <a:solidFill>
                  <a:srgbClr val="FF0000"/>
                </a:solidFill>
                <a:latin typeface="Lato"/>
                <a:ea typeface="Lato"/>
                <a:cs typeface="Lato"/>
                <a:sym typeface="Lato"/>
              </a:rPr>
              <a:t>Washing and Dry Heating</a:t>
            </a:r>
            <a:endParaRPr b="1" sz="1700">
              <a:solidFill>
                <a:srgbClr val="FF0000"/>
              </a:solidFill>
            </a:endParaRPr>
          </a:p>
        </p:txBody>
      </p:sp>
      <p:pic>
        <p:nvPicPr>
          <p:cNvPr id="263" name="Google Shape;263;p31"/>
          <p:cNvPicPr preferRelativeResize="0"/>
          <p:nvPr/>
        </p:nvPicPr>
        <p:blipFill>
          <a:blip r:embed="rId6">
            <a:alphaModFix/>
          </a:blip>
          <a:stretch>
            <a:fillRect/>
          </a:stretch>
        </p:blipFill>
        <p:spPr>
          <a:xfrm>
            <a:off x="7561675" y="509400"/>
            <a:ext cx="1375176" cy="1375176"/>
          </a:xfrm>
          <a:prstGeom prst="rect">
            <a:avLst/>
          </a:prstGeom>
          <a:noFill/>
          <a:ln>
            <a:noFill/>
          </a:ln>
        </p:spPr>
      </p:pic>
      <p:sp>
        <p:nvSpPr>
          <p:cNvPr id="264" name="Google Shape;264;p31"/>
          <p:cNvSpPr txBox="1"/>
          <p:nvPr/>
        </p:nvSpPr>
        <p:spPr>
          <a:xfrm>
            <a:off x="4185775" y="622000"/>
            <a:ext cx="2089800" cy="40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700">
                <a:latin typeface="Lato"/>
                <a:ea typeface="Lato"/>
                <a:cs typeface="Lato"/>
                <a:sym typeface="Lato"/>
              </a:rPr>
              <a:t>Our Method</a:t>
            </a:r>
            <a:endParaRPr sz="1700">
              <a:latin typeface="Lato"/>
              <a:ea typeface="Lato"/>
              <a:cs typeface="Lato"/>
              <a:sym typeface="Lato"/>
            </a:endParaRPr>
          </a:p>
        </p:txBody>
      </p:sp>
      <p:sp>
        <p:nvSpPr>
          <p:cNvPr id="265" name="Google Shape;265;p31"/>
          <p:cNvSpPr txBox="1"/>
          <p:nvPr/>
        </p:nvSpPr>
        <p:spPr>
          <a:xfrm>
            <a:off x="135975" y="566500"/>
            <a:ext cx="2304600" cy="51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700">
                <a:latin typeface="Lato"/>
                <a:ea typeface="Lato"/>
                <a:cs typeface="Lato"/>
                <a:sym typeface="Lato"/>
              </a:rPr>
              <a:t>Current Method</a:t>
            </a:r>
            <a:endParaRPr sz="1700">
              <a:latin typeface="Lato"/>
              <a:ea typeface="Lato"/>
              <a:cs typeface="Lato"/>
              <a:sym typeface="Lato"/>
            </a:endParaRPr>
          </a:p>
        </p:txBody>
      </p:sp>
      <p:sp>
        <p:nvSpPr>
          <p:cNvPr id="266" name="Google Shape;266;p31"/>
          <p:cNvSpPr txBox="1"/>
          <p:nvPr/>
        </p:nvSpPr>
        <p:spPr>
          <a:xfrm>
            <a:off x="4185775" y="1044250"/>
            <a:ext cx="3145500" cy="97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latin typeface="Satisfy"/>
                <a:ea typeface="Satisfy"/>
                <a:cs typeface="Satisfy"/>
                <a:sym typeface="Satisfy"/>
              </a:rPr>
              <a:t>We combine the 2 processes by using a boiler with water jets at 10,2,4,8 o clock positions</a:t>
            </a:r>
            <a:endParaRPr sz="1800">
              <a:latin typeface="Satisfy"/>
              <a:ea typeface="Satisfy"/>
              <a:cs typeface="Satisfy"/>
              <a:sym typeface="Satisfy"/>
            </a:endParaRPr>
          </a:p>
        </p:txBody>
      </p:sp>
      <p:pic>
        <p:nvPicPr>
          <p:cNvPr id="267" name="Google Shape;267;p31"/>
          <p:cNvPicPr preferRelativeResize="0"/>
          <p:nvPr/>
        </p:nvPicPr>
        <p:blipFill>
          <a:blip r:embed="rId7">
            <a:alphaModFix/>
          </a:blip>
          <a:stretch>
            <a:fillRect/>
          </a:stretch>
        </p:blipFill>
        <p:spPr>
          <a:xfrm>
            <a:off x="7598600" y="2036975"/>
            <a:ext cx="1393000" cy="1681350"/>
          </a:xfrm>
          <a:prstGeom prst="rect">
            <a:avLst/>
          </a:prstGeom>
          <a:noFill/>
          <a:ln>
            <a:noFill/>
          </a:ln>
        </p:spPr>
      </p:pic>
      <p:pic>
        <p:nvPicPr>
          <p:cNvPr id="268" name="Google Shape;268;p31"/>
          <p:cNvPicPr preferRelativeResize="0"/>
          <p:nvPr/>
        </p:nvPicPr>
        <p:blipFill rotWithShape="1">
          <a:blip r:embed="rId8">
            <a:alphaModFix/>
          </a:blip>
          <a:srcRect b="48817" l="46024" r="7452" t="36830"/>
          <a:stretch/>
        </p:blipFill>
        <p:spPr>
          <a:xfrm>
            <a:off x="7561675" y="4065450"/>
            <a:ext cx="1562650" cy="714925"/>
          </a:xfrm>
          <a:prstGeom prst="rect">
            <a:avLst/>
          </a:prstGeom>
          <a:noFill/>
          <a:ln>
            <a:noFill/>
          </a:ln>
        </p:spPr>
      </p:pic>
      <p:pic>
        <p:nvPicPr>
          <p:cNvPr id="269" name="Google Shape;269;p31" title="Vid 4 d.mp4">
            <a:hlinkClick r:id="rId9"/>
          </p:cNvPr>
          <p:cNvPicPr preferRelativeResize="0"/>
          <p:nvPr/>
        </p:nvPicPr>
        <p:blipFill>
          <a:blip r:embed="rId10">
            <a:alphaModFix/>
          </a:blip>
          <a:stretch>
            <a:fillRect/>
          </a:stretch>
        </p:blipFill>
        <p:spPr>
          <a:xfrm>
            <a:off x="456438" y="3096765"/>
            <a:ext cx="3387930" cy="190571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0"/>
                                        </p:tgtEl>
                                        <p:attrNameLst>
                                          <p:attrName>style.visibility</p:attrName>
                                        </p:attrNameLst>
                                      </p:cBhvr>
                                      <p:to>
                                        <p:strVal val="visible"/>
                                      </p:to>
                                    </p:set>
                                    <p:animEffect filter="fade" transition="in">
                                      <p:cBhvr>
                                        <p:cTn dur="1000"/>
                                        <p:tgtEl>
                                          <p:spTgt spid="26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9"/>
                                        </p:tgtEl>
                                        <p:attrNameLst>
                                          <p:attrName>style.visibility</p:attrName>
                                        </p:attrNameLst>
                                      </p:cBhvr>
                                      <p:to>
                                        <p:strVal val="visible"/>
                                      </p:to>
                                    </p:set>
                                    <p:animEffect filter="fade" transition="in">
                                      <p:cBhvr>
                                        <p:cTn dur="1000"/>
                                        <p:tgtEl>
                                          <p:spTgt spid="26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32"/>
          <p:cNvSpPr txBox="1"/>
          <p:nvPr/>
        </p:nvSpPr>
        <p:spPr>
          <a:xfrm>
            <a:off x="157400" y="403200"/>
            <a:ext cx="2304600" cy="51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700">
                <a:latin typeface="Lato"/>
                <a:ea typeface="Lato"/>
                <a:cs typeface="Lato"/>
                <a:sym typeface="Lato"/>
              </a:rPr>
              <a:t>Current Method</a:t>
            </a:r>
            <a:endParaRPr sz="1700">
              <a:latin typeface="Lato"/>
              <a:ea typeface="Lato"/>
              <a:cs typeface="Lato"/>
              <a:sym typeface="Lato"/>
            </a:endParaRPr>
          </a:p>
        </p:txBody>
      </p:sp>
      <p:sp>
        <p:nvSpPr>
          <p:cNvPr id="275" name="Google Shape;275;p32"/>
          <p:cNvSpPr txBox="1"/>
          <p:nvPr/>
        </p:nvSpPr>
        <p:spPr>
          <a:xfrm>
            <a:off x="219875" y="0"/>
            <a:ext cx="5314500" cy="40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600">
                <a:latin typeface="Lato"/>
                <a:ea typeface="Lato"/>
                <a:cs typeface="Lato"/>
                <a:sym typeface="Lato"/>
              </a:rPr>
              <a:t>BOOTH 4 - </a:t>
            </a:r>
            <a:r>
              <a:rPr b="1" lang="en-GB" sz="1600">
                <a:solidFill>
                  <a:srgbClr val="FF0000"/>
                </a:solidFill>
                <a:latin typeface="Lato"/>
                <a:ea typeface="Lato"/>
                <a:cs typeface="Lato"/>
                <a:sym typeface="Lato"/>
              </a:rPr>
              <a:t>Hair Weaving</a:t>
            </a:r>
            <a:r>
              <a:rPr lang="en-GB" sz="1600">
                <a:latin typeface="Lato"/>
                <a:ea typeface="Lato"/>
                <a:cs typeface="Lato"/>
                <a:sym typeface="Lato"/>
              </a:rPr>
              <a:t> </a:t>
            </a:r>
            <a:endParaRPr b="1" sz="1700">
              <a:solidFill>
                <a:srgbClr val="FF0000"/>
              </a:solidFill>
            </a:endParaRPr>
          </a:p>
        </p:txBody>
      </p:sp>
      <p:sp>
        <p:nvSpPr>
          <p:cNvPr id="276" name="Google Shape;276;p32"/>
          <p:cNvSpPr txBox="1"/>
          <p:nvPr/>
        </p:nvSpPr>
        <p:spPr>
          <a:xfrm>
            <a:off x="4572000" y="566500"/>
            <a:ext cx="3963300" cy="2206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1900">
                <a:latin typeface="Satisfy"/>
                <a:ea typeface="Satisfy"/>
                <a:cs typeface="Satisfy"/>
                <a:sym typeface="Satisfy"/>
              </a:rPr>
              <a:t>Three sewing machines placed in order where the labourer carefully provides the bundles of hair as input to create a durable triple weft which is a sewn hair bundle composed of 3 - 4 smaller hair bundles.</a:t>
            </a:r>
            <a:endParaRPr sz="2000">
              <a:latin typeface="Satisfy"/>
              <a:ea typeface="Satisfy"/>
              <a:cs typeface="Satisfy"/>
              <a:sym typeface="Satisfy"/>
            </a:endParaRPr>
          </a:p>
        </p:txBody>
      </p:sp>
      <p:pic>
        <p:nvPicPr>
          <p:cNvPr id="277" name="Google Shape;277;p32" title="Vid 5.mp4">
            <a:hlinkClick r:id="rId3"/>
          </p:cNvPr>
          <p:cNvPicPr preferRelativeResize="0"/>
          <p:nvPr/>
        </p:nvPicPr>
        <p:blipFill>
          <a:blip r:embed="rId4">
            <a:alphaModFix/>
          </a:blip>
          <a:stretch>
            <a:fillRect/>
          </a:stretch>
        </p:blipFill>
        <p:spPr>
          <a:xfrm>
            <a:off x="24500" y="826075"/>
            <a:ext cx="4176026" cy="2114575"/>
          </a:xfrm>
          <a:prstGeom prst="rect">
            <a:avLst/>
          </a:prstGeom>
          <a:noFill/>
          <a:ln>
            <a:noFill/>
          </a:ln>
        </p:spPr>
      </p:pic>
      <p:cxnSp>
        <p:nvCxnSpPr>
          <p:cNvPr id="278" name="Google Shape;278;p32"/>
          <p:cNvCxnSpPr/>
          <p:nvPr/>
        </p:nvCxnSpPr>
        <p:spPr>
          <a:xfrm flipH="1">
            <a:off x="4319400" y="459350"/>
            <a:ext cx="36600" cy="4634100"/>
          </a:xfrm>
          <a:prstGeom prst="straightConnector1">
            <a:avLst/>
          </a:prstGeom>
          <a:noFill/>
          <a:ln cap="flat" cmpd="sng" w="38100">
            <a:solidFill>
              <a:srgbClr val="0000FF"/>
            </a:solidFill>
            <a:prstDash val="solid"/>
            <a:round/>
            <a:headEnd len="med" w="med" type="none"/>
            <a:tailEnd len="med" w="med" type="none"/>
          </a:ln>
        </p:spPr>
      </p:cxnSp>
      <p:pic>
        <p:nvPicPr>
          <p:cNvPr id="279" name="Google Shape;279;p32" title="Vid 6.mp4">
            <a:hlinkClick r:id="rId5"/>
          </p:cNvPr>
          <p:cNvPicPr preferRelativeResize="0"/>
          <p:nvPr/>
        </p:nvPicPr>
        <p:blipFill>
          <a:blip r:embed="rId6">
            <a:alphaModFix/>
          </a:blip>
          <a:stretch>
            <a:fillRect/>
          </a:stretch>
        </p:blipFill>
        <p:spPr>
          <a:xfrm>
            <a:off x="75000" y="3028925"/>
            <a:ext cx="4051651" cy="2114575"/>
          </a:xfrm>
          <a:prstGeom prst="rect">
            <a:avLst/>
          </a:prstGeom>
          <a:noFill/>
          <a:ln>
            <a:noFill/>
          </a:ln>
        </p:spPr>
      </p:pic>
      <p:pic>
        <p:nvPicPr>
          <p:cNvPr id="280" name="Google Shape;280;p32"/>
          <p:cNvPicPr preferRelativeResize="0"/>
          <p:nvPr/>
        </p:nvPicPr>
        <p:blipFill rotWithShape="1">
          <a:blip r:embed="rId7">
            <a:alphaModFix/>
          </a:blip>
          <a:srcRect b="0" l="0" r="47042" t="0"/>
          <a:stretch/>
        </p:blipFill>
        <p:spPr>
          <a:xfrm>
            <a:off x="5686675" y="2380975"/>
            <a:ext cx="2475499" cy="26281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7"/>
                                        </p:tgtEl>
                                        <p:attrNameLst>
                                          <p:attrName>style.visibility</p:attrName>
                                        </p:attrNameLst>
                                      </p:cBhvr>
                                      <p:to>
                                        <p:strVal val="visible"/>
                                      </p:to>
                                    </p:set>
                                    <p:animEffect filter="fade" transition="in">
                                      <p:cBhvr>
                                        <p:cTn dur="1000"/>
                                        <p:tgtEl>
                                          <p:spTgt spid="27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9"/>
                                        </p:tgtEl>
                                        <p:attrNameLst>
                                          <p:attrName>style.visibility</p:attrName>
                                        </p:attrNameLst>
                                      </p:cBhvr>
                                      <p:to>
                                        <p:strVal val="visible"/>
                                      </p:to>
                                    </p:set>
                                    <p:animEffect filter="fade" transition="in">
                                      <p:cBhvr>
                                        <p:cTn dur="1000"/>
                                        <p:tgtEl>
                                          <p:spTgt spid="27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cxnSp>
        <p:nvCxnSpPr>
          <p:cNvPr id="285" name="Google Shape;285;p33"/>
          <p:cNvCxnSpPr/>
          <p:nvPr/>
        </p:nvCxnSpPr>
        <p:spPr>
          <a:xfrm flipH="1">
            <a:off x="4340988" y="477300"/>
            <a:ext cx="16200" cy="4666200"/>
          </a:xfrm>
          <a:prstGeom prst="straightConnector1">
            <a:avLst/>
          </a:prstGeom>
          <a:noFill/>
          <a:ln cap="flat" cmpd="sng" w="38100">
            <a:solidFill>
              <a:srgbClr val="0000FF"/>
            </a:solidFill>
            <a:prstDash val="solid"/>
            <a:round/>
            <a:headEnd len="med" w="med" type="none"/>
            <a:tailEnd len="med" w="med" type="none"/>
          </a:ln>
        </p:spPr>
      </p:cxnSp>
      <p:sp>
        <p:nvSpPr>
          <p:cNvPr id="286" name="Google Shape;286;p33"/>
          <p:cNvSpPr txBox="1"/>
          <p:nvPr/>
        </p:nvSpPr>
        <p:spPr>
          <a:xfrm>
            <a:off x="353625" y="42875"/>
            <a:ext cx="7355400" cy="34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600">
                <a:latin typeface="Lato"/>
                <a:ea typeface="Lato"/>
                <a:cs typeface="Lato"/>
                <a:sym typeface="Lato"/>
              </a:rPr>
              <a:t>BOOTH 5 - </a:t>
            </a:r>
            <a:r>
              <a:rPr b="1" lang="en-GB" sz="1600">
                <a:solidFill>
                  <a:srgbClr val="FF0000"/>
                </a:solidFill>
                <a:latin typeface="Source Sans Pro"/>
                <a:ea typeface="Source Sans Pro"/>
                <a:cs typeface="Source Sans Pro"/>
                <a:sym typeface="Source Sans Pro"/>
              </a:rPr>
              <a:t>Tangling, Shedding test and rinsing with disinfectants </a:t>
            </a:r>
            <a:endParaRPr sz="1600">
              <a:latin typeface="Lato"/>
              <a:ea typeface="Lato"/>
              <a:cs typeface="Lato"/>
              <a:sym typeface="Lato"/>
            </a:endParaRPr>
          </a:p>
        </p:txBody>
      </p:sp>
      <p:pic>
        <p:nvPicPr>
          <p:cNvPr id="287" name="Google Shape;287;p33" title="Vid 7.mp4">
            <a:hlinkClick r:id="rId3"/>
          </p:cNvPr>
          <p:cNvPicPr preferRelativeResize="0"/>
          <p:nvPr/>
        </p:nvPicPr>
        <p:blipFill>
          <a:blip r:embed="rId4">
            <a:alphaModFix/>
          </a:blip>
          <a:stretch>
            <a:fillRect/>
          </a:stretch>
        </p:blipFill>
        <p:spPr>
          <a:xfrm>
            <a:off x="353600" y="821050"/>
            <a:ext cx="3709424" cy="2086526"/>
          </a:xfrm>
          <a:prstGeom prst="rect">
            <a:avLst/>
          </a:prstGeom>
          <a:noFill/>
          <a:ln>
            <a:noFill/>
          </a:ln>
        </p:spPr>
      </p:pic>
      <p:pic>
        <p:nvPicPr>
          <p:cNvPr id="288" name="Google Shape;288;p33" title="Vid 8.mp4">
            <a:hlinkClick r:id="rId5"/>
          </p:cNvPr>
          <p:cNvPicPr preferRelativeResize="0"/>
          <p:nvPr/>
        </p:nvPicPr>
        <p:blipFill>
          <a:blip r:embed="rId6">
            <a:alphaModFix/>
          </a:blip>
          <a:stretch>
            <a:fillRect/>
          </a:stretch>
        </p:blipFill>
        <p:spPr>
          <a:xfrm>
            <a:off x="353625" y="3005400"/>
            <a:ext cx="3709379" cy="2086526"/>
          </a:xfrm>
          <a:prstGeom prst="rect">
            <a:avLst/>
          </a:prstGeom>
          <a:noFill/>
          <a:ln>
            <a:noFill/>
          </a:ln>
        </p:spPr>
      </p:pic>
      <p:pic>
        <p:nvPicPr>
          <p:cNvPr id="289" name="Google Shape;289;p33"/>
          <p:cNvPicPr preferRelativeResize="0"/>
          <p:nvPr/>
        </p:nvPicPr>
        <p:blipFill rotWithShape="1">
          <a:blip r:embed="rId7">
            <a:alphaModFix/>
          </a:blip>
          <a:srcRect b="3129" l="0" r="0" t="-3130"/>
          <a:stretch/>
        </p:blipFill>
        <p:spPr>
          <a:xfrm>
            <a:off x="4448825" y="2411025"/>
            <a:ext cx="4695176" cy="2400275"/>
          </a:xfrm>
          <a:prstGeom prst="rect">
            <a:avLst/>
          </a:prstGeom>
          <a:noFill/>
          <a:ln>
            <a:noFill/>
          </a:ln>
        </p:spPr>
      </p:pic>
      <p:sp>
        <p:nvSpPr>
          <p:cNvPr id="290" name="Google Shape;290;p33"/>
          <p:cNvSpPr txBox="1"/>
          <p:nvPr/>
        </p:nvSpPr>
        <p:spPr>
          <a:xfrm>
            <a:off x="4448825" y="530675"/>
            <a:ext cx="2839500" cy="39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700">
                <a:latin typeface="Lato"/>
                <a:ea typeface="Lato"/>
                <a:cs typeface="Lato"/>
                <a:sym typeface="Lato"/>
              </a:rPr>
              <a:t>Our Method</a:t>
            </a:r>
            <a:endParaRPr sz="1700">
              <a:latin typeface="Lato"/>
              <a:ea typeface="Lato"/>
              <a:cs typeface="Lato"/>
              <a:sym typeface="Lato"/>
            </a:endParaRPr>
          </a:p>
        </p:txBody>
      </p:sp>
      <p:sp>
        <p:nvSpPr>
          <p:cNvPr id="291" name="Google Shape;291;p33"/>
          <p:cNvSpPr txBox="1"/>
          <p:nvPr/>
        </p:nvSpPr>
        <p:spPr>
          <a:xfrm>
            <a:off x="169625" y="471863"/>
            <a:ext cx="2304600" cy="51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700">
                <a:latin typeface="Lato"/>
                <a:ea typeface="Lato"/>
                <a:cs typeface="Lato"/>
                <a:sym typeface="Lato"/>
              </a:rPr>
              <a:t>Current Method</a:t>
            </a:r>
            <a:endParaRPr sz="1700">
              <a:latin typeface="Lato"/>
              <a:ea typeface="Lato"/>
              <a:cs typeface="Lato"/>
              <a:sym typeface="Lato"/>
            </a:endParaRPr>
          </a:p>
        </p:txBody>
      </p:sp>
      <p:sp>
        <p:nvSpPr>
          <p:cNvPr id="292" name="Google Shape;292;p33"/>
          <p:cNvSpPr txBox="1"/>
          <p:nvPr/>
        </p:nvSpPr>
        <p:spPr>
          <a:xfrm>
            <a:off x="4578963" y="927275"/>
            <a:ext cx="4434900" cy="158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700">
                <a:latin typeface="Satisfy"/>
                <a:ea typeface="Satisfy"/>
                <a:cs typeface="Satisfy"/>
                <a:sym typeface="Satisfy"/>
              </a:rPr>
              <a:t>2 robotic clamping arms clamp a hair bundle from the input tray and pass it through the needle bed to check for tangling and shedding. During its return motion the hair bundle is dipped and cleaned thoroughly before being placed on the conveyor belt.</a:t>
            </a:r>
            <a:endParaRPr sz="1700">
              <a:latin typeface="Satisfy"/>
              <a:ea typeface="Satisfy"/>
              <a:cs typeface="Satisfy"/>
              <a:sym typeface="Satisfy"/>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7"/>
                                        </p:tgtEl>
                                        <p:attrNameLst>
                                          <p:attrName>style.visibility</p:attrName>
                                        </p:attrNameLst>
                                      </p:cBhvr>
                                      <p:to>
                                        <p:strVal val="visible"/>
                                      </p:to>
                                    </p:set>
                                    <p:animEffect filter="fade" transition="in">
                                      <p:cBhvr>
                                        <p:cTn dur="1000"/>
                                        <p:tgtEl>
                                          <p:spTgt spid="28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8"/>
                                        </p:tgtEl>
                                        <p:attrNameLst>
                                          <p:attrName>style.visibility</p:attrName>
                                        </p:attrNameLst>
                                      </p:cBhvr>
                                      <p:to>
                                        <p:strVal val="visible"/>
                                      </p:to>
                                    </p:set>
                                    <p:animEffect filter="fade" transition="in">
                                      <p:cBhvr>
                                        <p:cTn dur="1000"/>
                                        <p:tgtEl>
                                          <p:spTgt spid="28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cxnSp>
        <p:nvCxnSpPr>
          <p:cNvPr id="297" name="Google Shape;297;p34"/>
          <p:cNvCxnSpPr/>
          <p:nvPr/>
        </p:nvCxnSpPr>
        <p:spPr>
          <a:xfrm flipH="1">
            <a:off x="4113838" y="471875"/>
            <a:ext cx="16200" cy="4666200"/>
          </a:xfrm>
          <a:prstGeom prst="straightConnector1">
            <a:avLst/>
          </a:prstGeom>
          <a:noFill/>
          <a:ln cap="flat" cmpd="sng" w="38100">
            <a:solidFill>
              <a:srgbClr val="0000FF"/>
            </a:solidFill>
            <a:prstDash val="solid"/>
            <a:round/>
            <a:headEnd len="med" w="med" type="none"/>
            <a:tailEnd len="med" w="med" type="none"/>
          </a:ln>
        </p:spPr>
      </p:cxnSp>
      <p:sp>
        <p:nvSpPr>
          <p:cNvPr id="298" name="Google Shape;298;p34"/>
          <p:cNvSpPr txBox="1"/>
          <p:nvPr/>
        </p:nvSpPr>
        <p:spPr>
          <a:xfrm>
            <a:off x="169625" y="471863"/>
            <a:ext cx="2304600" cy="51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700">
                <a:latin typeface="Lato"/>
                <a:ea typeface="Lato"/>
                <a:cs typeface="Lato"/>
                <a:sym typeface="Lato"/>
              </a:rPr>
              <a:t>Current Method</a:t>
            </a:r>
            <a:endParaRPr sz="1700">
              <a:latin typeface="Lato"/>
              <a:ea typeface="Lato"/>
              <a:cs typeface="Lato"/>
              <a:sym typeface="Lato"/>
            </a:endParaRPr>
          </a:p>
        </p:txBody>
      </p:sp>
      <p:sp>
        <p:nvSpPr>
          <p:cNvPr id="299" name="Google Shape;299;p34"/>
          <p:cNvSpPr txBox="1"/>
          <p:nvPr/>
        </p:nvSpPr>
        <p:spPr>
          <a:xfrm>
            <a:off x="4888175" y="530675"/>
            <a:ext cx="2839500" cy="39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700">
                <a:latin typeface="Lato"/>
                <a:ea typeface="Lato"/>
                <a:cs typeface="Lato"/>
                <a:sym typeface="Lato"/>
              </a:rPr>
              <a:t>Our Method</a:t>
            </a:r>
            <a:endParaRPr sz="1700">
              <a:latin typeface="Lato"/>
              <a:ea typeface="Lato"/>
              <a:cs typeface="Lato"/>
              <a:sym typeface="Lato"/>
            </a:endParaRPr>
          </a:p>
        </p:txBody>
      </p:sp>
      <p:pic>
        <p:nvPicPr>
          <p:cNvPr id="300" name="Google Shape;300;p34" title="Vid 9.mp4">
            <a:hlinkClick r:id="rId3"/>
          </p:cNvPr>
          <p:cNvPicPr preferRelativeResize="0"/>
          <p:nvPr/>
        </p:nvPicPr>
        <p:blipFill>
          <a:blip r:embed="rId4">
            <a:alphaModFix/>
          </a:blip>
          <a:stretch>
            <a:fillRect/>
          </a:stretch>
        </p:blipFill>
        <p:spPr>
          <a:xfrm>
            <a:off x="275800" y="927275"/>
            <a:ext cx="3537974" cy="1990125"/>
          </a:xfrm>
          <a:prstGeom prst="rect">
            <a:avLst/>
          </a:prstGeom>
          <a:noFill/>
          <a:ln>
            <a:noFill/>
          </a:ln>
        </p:spPr>
      </p:pic>
      <p:pic>
        <p:nvPicPr>
          <p:cNvPr id="301" name="Google Shape;301;p34" title="Vid 10.mp4">
            <a:hlinkClick r:id="rId5"/>
          </p:cNvPr>
          <p:cNvPicPr preferRelativeResize="0"/>
          <p:nvPr/>
        </p:nvPicPr>
        <p:blipFill>
          <a:blip r:embed="rId6">
            <a:alphaModFix/>
          </a:blip>
          <a:stretch>
            <a:fillRect/>
          </a:stretch>
        </p:blipFill>
        <p:spPr>
          <a:xfrm>
            <a:off x="221225" y="3020550"/>
            <a:ext cx="3647126" cy="2051525"/>
          </a:xfrm>
          <a:prstGeom prst="rect">
            <a:avLst/>
          </a:prstGeom>
          <a:noFill/>
          <a:ln>
            <a:noFill/>
          </a:ln>
        </p:spPr>
      </p:pic>
      <p:sp>
        <p:nvSpPr>
          <p:cNvPr id="302" name="Google Shape;302;p34"/>
          <p:cNvSpPr txBox="1"/>
          <p:nvPr/>
        </p:nvSpPr>
        <p:spPr>
          <a:xfrm>
            <a:off x="353625" y="42875"/>
            <a:ext cx="7355400" cy="34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600">
                <a:latin typeface="Lato"/>
                <a:ea typeface="Lato"/>
                <a:cs typeface="Lato"/>
                <a:sym typeface="Lato"/>
              </a:rPr>
              <a:t>BOOTH 6 - </a:t>
            </a:r>
            <a:r>
              <a:rPr b="1" lang="en-GB" sz="1600">
                <a:solidFill>
                  <a:srgbClr val="FF0000"/>
                </a:solidFill>
                <a:latin typeface="Source Sans Pro"/>
                <a:ea typeface="Source Sans Pro"/>
                <a:cs typeface="Source Sans Pro"/>
                <a:sym typeface="Source Sans Pro"/>
              </a:rPr>
              <a:t>Rinsing and Basic Styling of Hair Samples</a:t>
            </a:r>
            <a:endParaRPr sz="1600">
              <a:latin typeface="Lato"/>
              <a:ea typeface="Lato"/>
              <a:cs typeface="Lato"/>
              <a:sym typeface="Lato"/>
            </a:endParaRPr>
          </a:p>
        </p:txBody>
      </p:sp>
      <p:sp>
        <p:nvSpPr>
          <p:cNvPr id="303" name="Google Shape;303;p34"/>
          <p:cNvSpPr txBox="1"/>
          <p:nvPr/>
        </p:nvSpPr>
        <p:spPr>
          <a:xfrm>
            <a:off x="4838075" y="927275"/>
            <a:ext cx="4117200" cy="178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latin typeface="Satisfy"/>
                <a:ea typeface="Satisfy"/>
                <a:cs typeface="Satisfy"/>
                <a:sym typeface="Satisfy"/>
              </a:rPr>
              <a:t>The extended woven hair sample is to be folded before being rinsed using robotic clamps and metal plates. This samples is then </a:t>
            </a:r>
            <a:r>
              <a:rPr lang="en-GB" sz="1800">
                <a:latin typeface="Satisfy"/>
                <a:ea typeface="Satisfy"/>
                <a:cs typeface="Satisfy"/>
                <a:sym typeface="Satisfy"/>
              </a:rPr>
              <a:t>straightened </a:t>
            </a:r>
            <a:r>
              <a:rPr lang="en-GB" sz="1800">
                <a:latin typeface="Satisfy"/>
                <a:ea typeface="Satisfy"/>
                <a:cs typeface="Satisfy"/>
                <a:sym typeface="Satisfy"/>
              </a:rPr>
              <a:t>using brushes and styled  using link constraints of kinematic 4R mechanism.</a:t>
            </a:r>
            <a:endParaRPr sz="1800">
              <a:latin typeface="Satisfy"/>
              <a:ea typeface="Satisfy"/>
              <a:cs typeface="Satisfy"/>
              <a:sym typeface="Satisfy"/>
            </a:endParaRPr>
          </a:p>
        </p:txBody>
      </p:sp>
      <p:pic>
        <p:nvPicPr>
          <p:cNvPr id="304" name="Google Shape;304;p34"/>
          <p:cNvPicPr preferRelativeResize="0"/>
          <p:nvPr/>
        </p:nvPicPr>
        <p:blipFill>
          <a:blip r:embed="rId7">
            <a:alphaModFix/>
          </a:blip>
          <a:stretch>
            <a:fillRect/>
          </a:stretch>
        </p:blipFill>
        <p:spPr>
          <a:xfrm>
            <a:off x="6575599" y="3020540"/>
            <a:ext cx="2479425" cy="1972284"/>
          </a:xfrm>
          <a:prstGeom prst="rect">
            <a:avLst/>
          </a:prstGeom>
          <a:noFill/>
          <a:ln>
            <a:noFill/>
          </a:ln>
        </p:spPr>
      </p:pic>
      <p:pic>
        <p:nvPicPr>
          <p:cNvPr id="305" name="Google Shape;305;p34"/>
          <p:cNvPicPr preferRelativeResize="0"/>
          <p:nvPr/>
        </p:nvPicPr>
        <p:blipFill>
          <a:blip r:embed="rId8">
            <a:alphaModFix/>
          </a:blip>
          <a:stretch>
            <a:fillRect/>
          </a:stretch>
        </p:blipFill>
        <p:spPr>
          <a:xfrm>
            <a:off x="4180501" y="2712275"/>
            <a:ext cx="2479413" cy="24312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0"/>
                                        </p:tgtEl>
                                        <p:attrNameLst>
                                          <p:attrName>style.visibility</p:attrName>
                                        </p:attrNameLst>
                                      </p:cBhvr>
                                      <p:to>
                                        <p:strVal val="visible"/>
                                      </p:to>
                                    </p:set>
                                    <p:animEffect filter="fade" transition="in">
                                      <p:cBhvr>
                                        <p:cTn dur="1000"/>
                                        <p:tgtEl>
                                          <p:spTgt spid="30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1"/>
                                        </p:tgtEl>
                                        <p:attrNameLst>
                                          <p:attrName>style.visibility</p:attrName>
                                        </p:attrNameLst>
                                      </p:cBhvr>
                                      <p:to>
                                        <p:strVal val="visible"/>
                                      </p:to>
                                    </p:set>
                                    <p:animEffect filter="fade" transition="in">
                                      <p:cBhvr>
                                        <p:cTn dur="1000"/>
                                        <p:tgtEl>
                                          <p:spTgt spid="30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pic>
        <p:nvPicPr>
          <p:cNvPr id="310" name="Google Shape;310;p35" title="Vid 11.mp4">
            <a:hlinkClick r:id="rId3"/>
          </p:cNvPr>
          <p:cNvPicPr preferRelativeResize="0"/>
          <p:nvPr/>
        </p:nvPicPr>
        <p:blipFill>
          <a:blip r:embed="rId4">
            <a:alphaModFix/>
          </a:blip>
          <a:stretch>
            <a:fillRect/>
          </a:stretch>
        </p:blipFill>
        <p:spPr>
          <a:xfrm>
            <a:off x="173825" y="858725"/>
            <a:ext cx="3229225" cy="2129625"/>
          </a:xfrm>
          <a:prstGeom prst="rect">
            <a:avLst/>
          </a:prstGeom>
          <a:noFill/>
          <a:ln>
            <a:noFill/>
          </a:ln>
        </p:spPr>
      </p:pic>
      <p:sp>
        <p:nvSpPr>
          <p:cNvPr id="311" name="Google Shape;311;p35"/>
          <p:cNvSpPr txBox="1"/>
          <p:nvPr/>
        </p:nvSpPr>
        <p:spPr>
          <a:xfrm>
            <a:off x="259550" y="451663"/>
            <a:ext cx="2304600" cy="51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700">
                <a:latin typeface="Lato"/>
                <a:ea typeface="Lato"/>
                <a:cs typeface="Lato"/>
                <a:sym typeface="Lato"/>
              </a:rPr>
              <a:t>Current Method</a:t>
            </a:r>
            <a:endParaRPr sz="1700">
              <a:latin typeface="Lato"/>
              <a:ea typeface="Lato"/>
              <a:cs typeface="Lato"/>
              <a:sym typeface="Lato"/>
            </a:endParaRPr>
          </a:p>
        </p:txBody>
      </p:sp>
      <p:cxnSp>
        <p:nvCxnSpPr>
          <p:cNvPr id="312" name="Google Shape;312;p35"/>
          <p:cNvCxnSpPr/>
          <p:nvPr/>
        </p:nvCxnSpPr>
        <p:spPr>
          <a:xfrm flipH="1">
            <a:off x="4220963" y="451675"/>
            <a:ext cx="16200" cy="4666200"/>
          </a:xfrm>
          <a:prstGeom prst="straightConnector1">
            <a:avLst/>
          </a:prstGeom>
          <a:noFill/>
          <a:ln cap="flat" cmpd="sng" w="38100">
            <a:solidFill>
              <a:srgbClr val="0000FF"/>
            </a:solidFill>
            <a:prstDash val="solid"/>
            <a:round/>
            <a:headEnd len="med" w="med" type="none"/>
            <a:tailEnd len="med" w="med" type="none"/>
          </a:ln>
        </p:spPr>
      </p:cxnSp>
      <p:sp>
        <p:nvSpPr>
          <p:cNvPr id="313" name="Google Shape;313;p35"/>
          <p:cNvSpPr txBox="1"/>
          <p:nvPr/>
        </p:nvSpPr>
        <p:spPr>
          <a:xfrm>
            <a:off x="4652425" y="510475"/>
            <a:ext cx="2839500" cy="39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700">
                <a:latin typeface="Lato"/>
                <a:ea typeface="Lato"/>
                <a:cs typeface="Lato"/>
                <a:sym typeface="Lato"/>
              </a:rPr>
              <a:t>Our Method</a:t>
            </a:r>
            <a:endParaRPr sz="1700">
              <a:latin typeface="Lato"/>
              <a:ea typeface="Lato"/>
              <a:cs typeface="Lato"/>
              <a:sym typeface="Lato"/>
            </a:endParaRPr>
          </a:p>
        </p:txBody>
      </p:sp>
      <p:pic>
        <p:nvPicPr>
          <p:cNvPr id="314" name="Google Shape;314;p35" title="Vid 12.mp4">
            <a:hlinkClick r:id="rId5"/>
          </p:cNvPr>
          <p:cNvPicPr preferRelativeResize="0"/>
          <p:nvPr/>
        </p:nvPicPr>
        <p:blipFill>
          <a:blip r:embed="rId6">
            <a:alphaModFix/>
          </a:blip>
          <a:stretch>
            <a:fillRect/>
          </a:stretch>
        </p:blipFill>
        <p:spPr>
          <a:xfrm>
            <a:off x="173822" y="3167103"/>
            <a:ext cx="3229226" cy="1816425"/>
          </a:xfrm>
          <a:prstGeom prst="rect">
            <a:avLst/>
          </a:prstGeom>
          <a:noFill/>
          <a:ln>
            <a:noFill/>
          </a:ln>
        </p:spPr>
      </p:pic>
      <p:pic>
        <p:nvPicPr>
          <p:cNvPr id="315" name="Google Shape;315;p35"/>
          <p:cNvPicPr preferRelativeResize="0"/>
          <p:nvPr/>
        </p:nvPicPr>
        <p:blipFill>
          <a:blip r:embed="rId7">
            <a:alphaModFix/>
          </a:blip>
          <a:stretch>
            <a:fillRect/>
          </a:stretch>
        </p:blipFill>
        <p:spPr>
          <a:xfrm>
            <a:off x="4378850" y="2698300"/>
            <a:ext cx="1193275" cy="2285225"/>
          </a:xfrm>
          <a:prstGeom prst="rect">
            <a:avLst/>
          </a:prstGeom>
          <a:noFill/>
          <a:ln>
            <a:noFill/>
          </a:ln>
        </p:spPr>
      </p:pic>
      <p:pic>
        <p:nvPicPr>
          <p:cNvPr id="316" name="Google Shape;316;p35"/>
          <p:cNvPicPr preferRelativeResize="0"/>
          <p:nvPr/>
        </p:nvPicPr>
        <p:blipFill>
          <a:blip r:embed="rId8">
            <a:alphaModFix/>
          </a:blip>
          <a:stretch>
            <a:fillRect/>
          </a:stretch>
        </p:blipFill>
        <p:spPr>
          <a:xfrm>
            <a:off x="5713800" y="2839625"/>
            <a:ext cx="3181568" cy="2224650"/>
          </a:xfrm>
          <a:prstGeom prst="rect">
            <a:avLst/>
          </a:prstGeom>
          <a:noFill/>
          <a:ln>
            <a:noFill/>
          </a:ln>
        </p:spPr>
      </p:pic>
      <p:sp>
        <p:nvSpPr>
          <p:cNvPr id="317" name="Google Shape;317;p35"/>
          <p:cNvSpPr txBox="1"/>
          <p:nvPr/>
        </p:nvSpPr>
        <p:spPr>
          <a:xfrm>
            <a:off x="173825" y="0"/>
            <a:ext cx="7318200" cy="45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100">
                <a:latin typeface="Lato"/>
                <a:ea typeface="Lato"/>
                <a:cs typeface="Lato"/>
                <a:sym typeface="Lato"/>
              </a:rPr>
              <a:t>BOOTH 7 - </a:t>
            </a:r>
            <a:r>
              <a:rPr b="1" lang="en-GB" sz="1800">
                <a:solidFill>
                  <a:srgbClr val="FF0000"/>
                </a:solidFill>
                <a:latin typeface="Source Sans Pro"/>
                <a:ea typeface="Source Sans Pro"/>
                <a:cs typeface="Source Sans Pro"/>
                <a:sym typeface="Source Sans Pro"/>
              </a:rPr>
              <a:t>Dry Heating and Bundling (Manual Inspection)</a:t>
            </a:r>
            <a:endParaRPr sz="2100">
              <a:latin typeface="Lato"/>
              <a:ea typeface="Lato"/>
              <a:cs typeface="Lato"/>
              <a:sym typeface="Lato"/>
            </a:endParaRPr>
          </a:p>
        </p:txBody>
      </p:sp>
      <p:sp>
        <p:nvSpPr>
          <p:cNvPr id="318" name="Google Shape;318;p35"/>
          <p:cNvSpPr txBox="1"/>
          <p:nvPr/>
        </p:nvSpPr>
        <p:spPr>
          <a:xfrm>
            <a:off x="4446975" y="921827"/>
            <a:ext cx="4448400" cy="173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700">
                <a:latin typeface="Satisfy"/>
                <a:ea typeface="Satisfy"/>
                <a:cs typeface="Satisfy"/>
                <a:sym typeface="Satisfy"/>
              </a:rPr>
              <a:t>The hair samples are placed in an orderly fashion after </a:t>
            </a:r>
            <a:r>
              <a:rPr lang="en-GB" sz="1700">
                <a:latin typeface="Satisfy"/>
                <a:ea typeface="Satisfy"/>
                <a:cs typeface="Satisfy"/>
                <a:sym typeface="Satisfy"/>
              </a:rPr>
              <a:t>straightening</a:t>
            </a:r>
            <a:r>
              <a:rPr lang="en-GB" sz="1700">
                <a:latin typeface="Satisfy"/>
                <a:ea typeface="Satisfy"/>
                <a:cs typeface="Satisfy"/>
                <a:sym typeface="Satisfy"/>
              </a:rPr>
              <a:t> onto trays thereafter placed in dry heater manually for mass drying. Once this process is completed, manual inspection is done for </a:t>
            </a:r>
            <a:r>
              <a:rPr lang="en-GB" sz="1700">
                <a:latin typeface="Satisfy"/>
                <a:ea typeface="Satisfy"/>
                <a:cs typeface="Satisfy"/>
                <a:sym typeface="Satisfy"/>
              </a:rPr>
              <a:t>quality and quantity</a:t>
            </a:r>
            <a:r>
              <a:rPr lang="en-GB" sz="1700">
                <a:latin typeface="Satisfy"/>
                <a:ea typeface="Satisfy"/>
                <a:cs typeface="Satisfy"/>
                <a:sym typeface="Satisfy"/>
              </a:rPr>
              <a:t> and bundled using an existing rotary machine.</a:t>
            </a:r>
            <a:endParaRPr sz="1700">
              <a:latin typeface="Satisfy"/>
              <a:ea typeface="Satisfy"/>
              <a:cs typeface="Satisfy"/>
              <a:sym typeface="Satisfy"/>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0"/>
                                        </p:tgtEl>
                                        <p:attrNameLst>
                                          <p:attrName>style.visibility</p:attrName>
                                        </p:attrNameLst>
                                      </p:cBhvr>
                                      <p:to>
                                        <p:strVal val="visible"/>
                                      </p:to>
                                    </p:set>
                                    <p:animEffect filter="fade" transition="in">
                                      <p:cBhvr>
                                        <p:cTn dur="1000"/>
                                        <p:tgtEl>
                                          <p:spTgt spid="31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4"/>
                                        </p:tgtEl>
                                        <p:attrNameLst>
                                          <p:attrName>style.visibility</p:attrName>
                                        </p:attrNameLst>
                                      </p:cBhvr>
                                      <p:to>
                                        <p:strVal val="visible"/>
                                      </p:to>
                                    </p:set>
                                    <p:animEffect filter="fade" transition="in">
                                      <p:cBhvr>
                                        <p:cTn dur="1000"/>
                                        <p:tgtEl>
                                          <p:spTgt spid="31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2CC"/>
        </a:solidFill>
      </p:bgPr>
    </p:bg>
    <p:spTree>
      <p:nvGrpSpPr>
        <p:cNvPr id="137" name="Shape 137"/>
        <p:cNvGrpSpPr/>
        <p:nvPr/>
      </p:nvGrpSpPr>
      <p:grpSpPr>
        <a:xfrm>
          <a:off x="0" y="0"/>
          <a:ext cx="0" cy="0"/>
          <a:chOff x="0" y="0"/>
          <a:chExt cx="0" cy="0"/>
        </a:xfrm>
      </p:grpSpPr>
      <p:sp>
        <p:nvSpPr>
          <p:cNvPr id="138" name="Google Shape;138;p18"/>
          <p:cNvSpPr txBox="1"/>
          <p:nvPr/>
        </p:nvSpPr>
        <p:spPr>
          <a:xfrm>
            <a:off x="542425" y="1453875"/>
            <a:ext cx="8158200" cy="3579600"/>
          </a:xfrm>
          <a:prstGeom prst="rect">
            <a:avLst/>
          </a:prstGeom>
          <a:noFill/>
          <a:ln>
            <a:noFill/>
          </a:ln>
        </p:spPr>
        <p:txBody>
          <a:bodyPr anchorCtr="0" anchor="t" bIns="91425" lIns="91425" spcFirstLastPara="1" rIns="91425" wrap="square" tIns="91425">
            <a:noAutofit/>
          </a:bodyPr>
          <a:lstStyle/>
          <a:p>
            <a:pPr indent="-374650" lvl="0" marL="457200" rtl="0" algn="l">
              <a:spcBef>
                <a:spcPts val="0"/>
              </a:spcBef>
              <a:spcAft>
                <a:spcPts val="0"/>
              </a:spcAft>
              <a:buClr>
                <a:srgbClr val="134F5C"/>
              </a:buClr>
              <a:buSzPts val="2300"/>
              <a:buFont typeface="Lato"/>
              <a:buAutoNum type="arabicPeriod"/>
            </a:pPr>
            <a:r>
              <a:rPr b="1" lang="en-GB" sz="2300">
                <a:solidFill>
                  <a:srgbClr val="134F5C"/>
                </a:solidFill>
                <a:latin typeface="Lato"/>
                <a:ea typeface="Lato"/>
                <a:cs typeface="Lato"/>
                <a:sym typeface="Lato"/>
              </a:rPr>
              <a:t>Overview</a:t>
            </a:r>
            <a:endParaRPr b="1" sz="2300">
              <a:solidFill>
                <a:srgbClr val="134F5C"/>
              </a:solidFill>
              <a:latin typeface="Lato"/>
              <a:ea typeface="Lato"/>
              <a:cs typeface="Lato"/>
              <a:sym typeface="Lato"/>
            </a:endParaRPr>
          </a:p>
          <a:p>
            <a:pPr indent="-374650" lvl="0" marL="457200" rtl="0" algn="l">
              <a:spcBef>
                <a:spcPts val="0"/>
              </a:spcBef>
              <a:spcAft>
                <a:spcPts val="0"/>
              </a:spcAft>
              <a:buClr>
                <a:srgbClr val="134F5C"/>
              </a:buClr>
              <a:buSzPts val="2300"/>
              <a:buFont typeface="Lato"/>
              <a:buAutoNum type="arabicPeriod"/>
            </a:pPr>
            <a:r>
              <a:rPr b="1" lang="en-GB" sz="2300">
                <a:solidFill>
                  <a:srgbClr val="134F5C"/>
                </a:solidFill>
                <a:latin typeface="Lato"/>
                <a:ea typeface="Lato"/>
                <a:cs typeface="Lato"/>
                <a:sym typeface="Lato"/>
              </a:rPr>
              <a:t>Industry Statistics</a:t>
            </a:r>
            <a:endParaRPr b="1" sz="2300">
              <a:solidFill>
                <a:srgbClr val="134F5C"/>
              </a:solidFill>
              <a:latin typeface="Lato"/>
              <a:ea typeface="Lato"/>
              <a:cs typeface="Lato"/>
              <a:sym typeface="Lato"/>
            </a:endParaRPr>
          </a:p>
          <a:p>
            <a:pPr indent="-374650" lvl="0" marL="457200" rtl="0" algn="l">
              <a:spcBef>
                <a:spcPts val="0"/>
              </a:spcBef>
              <a:spcAft>
                <a:spcPts val="0"/>
              </a:spcAft>
              <a:buClr>
                <a:srgbClr val="134F5C"/>
              </a:buClr>
              <a:buSzPts val="2300"/>
              <a:buFont typeface="Lato"/>
              <a:buAutoNum type="arabicPeriod"/>
            </a:pPr>
            <a:r>
              <a:rPr b="1" lang="en-GB" sz="2300">
                <a:solidFill>
                  <a:srgbClr val="134F5C"/>
                </a:solidFill>
                <a:latin typeface="Lato"/>
                <a:ea typeface="Lato"/>
                <a:cs typeface="Lato"/>
                <a:sym typeface="Lato"/>
              </a:rPr>
              <a:t>Synthetic vs Natural Virgin Hair</a:t>
            </a:r>
            <a:endParaRPr b="1" sz="2300">
              <a:solidFill>
                <a:srgbClr val="134F5C"/>
              </a:solidFill>
              <a:latin typeface="Lato"/>
              <a:ea typeface="Lato"/>
              <a:cs typeface="Lato"/>
              <a:sym typeface="Lato"/>
            </a:endParaRPr>
          </a:p>
          <a:p>
            <a:pPr indent="-374650" lvl="0" marL="457200" rtl="0" algn="l">
              <a:spcBef>
                <a:spcPts val="0"/>
              </a:spcBef>
              <a:spcAft>
                <a:spcPts val="0"/>
              </a:spcAft>
              <a:buClr>
                <a:srgbClr val="134F5C"/>
              </a:buClr>
              <a:buSzPts val="2300"/>
              <a:buFont typeface="Lato"/>
              <a:buAutoNum type="arabicPeriod"/>
            </a:pPr>
            <a:r>
              <a:rPr b="1" lang="en-GB" sz="2300">
                <a:solidFill>
                  <a:srgbClr val="134F5C"/>
                </a:solidFill>
                <a:latin typeface="Lato"/>
                <a:ea typeface="Lato"/>
                <a:cs typeface="Lato"/>
                <a:sym typeface="Lato"/>
              </a:rPr>
              <a:t>Current methods in Hair Wig Manufacturing</a:t>
            </a:r>
            <a:endParaRPr b="1" sz="2300">
              <a:solidFill>
                <a:srgbClr val="134F5C"/>
              </a:solidFill>
              <a:latin typeface="Lato"/>
              <a:ea typeface="Lato"/>
              <a:cs typeface="Lato"/>
              <a:sym typeface="Lato"/>
            </a:endParaRPr>
          </a:p>
          <a:p>
            <a:pPr indent="-374650" lvl="0" marL="457200" rtl="0" algn="l">
              <a:spcBef>
                <a:spcPts val="0"/>
              </a:spcBef>
              <a:spcAft>
                <a:spcPts val="0"/>
              </a:spcAft>
              <a:buClr>
                <a:srgbClr val="134F5C"/>
              </a:buClr>
              <a:buSzPts val="2300"/>
              <a:buFont typeface="Lato"/>
              <a:buAutoNum type="arabicPeriod"/>
            </a:pPr>
            <a:r>
              <a:rPr b="1" lang="en-GB" sz="2300">
                <a:solidFill>
                  <a:srgbClr val="134F5C"/>
                </a:solidFill>
                <a:latin typeface="Lato"/>
                <a:ea typeface="Lato"/>
                <a:cs typeface="Lato"/>
                <a:sym typeface="Lato"/>
              </a:rPr>
              <a:t>Disadvantages </a:t>
            </a:r>
            <a:endParaRPr b="1" sz="2300">
              <a:solidFill>
                <a:srgbClr val="134F5C"/>
              </a:solidFill>
              <a:latin typeface="Lato"/>
              <a:ea typeface="Lato"/>
              <a:cs typeface="Lato"/>
              <a:sym typeface="Lato"/>
            </a:endParaRPr>
          </a:p>
          <a:p>
            <a:pPr indent="-374650" lvl="0" marL="457200" rtl="0" algn="l">
              <a:spcBef>
                <a:spcPts val="0"/>
              </a:spcBef>
              <a:spcAft>
                <a:spcPts val="0"/>
              </a:spcAft>
              <a:buClr>
                <a:srgbClr val="134F5C"/>
              </a:buClr>
              <a:buSzPts val="2300"/>
              <a:buFont typeface="Lato"/>
              <a:buAutoNum type="arabicPeriod"/>
            </a:pPr>
            <a:r>
              <a:rPr b="1" lang="en-GB" sz="2300">
                <a:solidFill>
                  <a:srgbClr val="134F5C"/>
                </a:solidFill>
                <a:latin typeface="Lato"/>
                <a:ea typeface="Lato"/>
                <a:cs typeface="Lato"/>
                <a:sym typeface="Lato"/>
              </a:rPr>
              <a:t>Our Product - MCFMS, 8 booths, AGV</a:t>
            </a:r>
            <a:endParaRPr b="1" sz="2300">
              <a:solidFill>
                <a:srgbClr val="134F5C"/>
              </a:solidFill>
              <a:latin typeface="Lato"/>
              <a:ea typeface="Lato"/>
              <a:cs typeface="Lato"/>
              <a:sym typeface="Lato"/>
            </a:endParaRPr>
          </a:p>
          <a:p>
            <a:pPr indent="-374650" lvl="0" marL="457200" rtl="0" algn="l">
              <a:spcBef>
                <a:spcPts val="0"/>
              </a:spcBef>
              <a:spcAft>
                <a:spcPts val="0"/>
              </a:spcAft>
              <a:buClr>
                <a:srgbClr val="134F5C"/>
              </a:buClr>
              <a:buSzPts val="2300"/>
              <a:buFont typeface="Lato"/>
              <a:buAutoNum type="arabicPeriod"/>
            </a:pPr>
            <a:r>
              <a:rPr b="1" lang="en-GB" sz="2300">
                <a:solidFill>
                  <a:srgbClr val="134F5C"/>
                </a:solidFill>
                <a:latin typeface="Lato"/>
                <a:ea typeface="Lato"/>
                <a:cs typeface="Lato"/>
                <a:sym typeface="Lato"/>
              </a:rPr>
              <a:t>Satisfying Customer Needs - The New Line</a:t>
            </a:r>
            <a:endParaRPr b="1" sz="2300">
              <a:solidFill>
                <a:srgbClr val="134F5C"/>
              </a:solidFill>
              <a:latin typeface="Lato"/>
              <a:ea typeface="Lato"/>
              <a:cs typeface="Lato"/>
              <a:sym typeface="Lato"/>
            </a:endParaRPr>
          </a:p>
          <a:p>
            <a:pPr indent="-374650" lvl="0" marL="457200" rtl="0" algn="l">
              <a:spcBef>
                <a:spcPts val="0"/>
              </a:spcBef>
              <a:spcAft>
                <a:spcPts val="0"/>
              </a:spcAft>
              <a:buClr>
                <a:srgbClr val="134F5C"/>
              </a:buClr>
              <a:buSzPts val="2300"/>
              <a:buFont typeface="Lato"/>
              <a:buAutoNum type="arabicPeriod"/>
            </a:pPr>
            <a:r>
              <a:rPr b="1" lang="en-GB" sz="2300">
                <a:solidFill>
                  <a:srgbClr val="134F5C"/>
                </a:solidFill>
                <a:latin typeface="Lato"/>
                <a:ea typeface="Lato"/>
                <a:cs typeface="Lato"/>
                <a:sym typeface="Lato"/>
              </a:rPr>
              <a:t>Future Expansion</a:t>
            </a:r>
            <a:endParaRPr b="1" sz="2300">
              <a:solidFill>
                <a:srgbClr val="134F5C"/>
              </a:solidFill>
              <a:latin typeface="Lato"/>
              <a:ea typeface="Lato"/>
              <a:cs typeface="Lato"/>
              <a:sym typeface="Lato"/>
            </a:endParaRPr>
          </a:p>
          <a:p>
            <a:pPr indent="-374650" lvl="0" marL="457200" rtl="0" algn="l">
              <a:spcBef>
                <a:spcPts val="0"/>
              </a:spcBef>
              <a:spcAft>
                <a:spcPts val="0"/>
              </a:spcAft>
              <a:buClr>
                <a:srgbClr val="134F5C"/>
              </a:buClr>
              <a:buSzPts val="2300"/>
              <a:buFont typeface="Lato"/>
              <a:buAutoNum type="arabicPeriod"/>
            </a:pPr>
            <a:r>
              <a:rPr b="1" lang="en-GB" sz="2300">
                <a:solidFill>
                  <a:srgbClr val="134F5C"/>
                </a:solidFill>
                <a:latin typeface="Lato"/>
                <a:ea typeface="Lato"/>
                <a:cs typeface="Lato"/>
                <a:sym typeface="Lato"/>
              </a:rPr>
              <a:t>Vision</a:t>
            </a:r>
            <a:endParaRPr b="1" sz="2300">
              <a:solidFill>
                <a:srgbClr val="134F5C"/>
              </a:solidFill>
              <a:latin typeface="Lato"/>
              <a:ea typeface="Lato"/>
              <a:cs typeface="Lato"/>
              <a:sym typeface="Lato"/>
            </a:endParaRPr>
          </a:p>
        </p:txBody>
      </p:sp>
      <p:sp>
        <p:nvSpPr>
          <p:cNvPr id="139" name="Google Shape;139;p18"/>
          <p:cNvSpPr txBox="1"/>
          <p:nvPr/>
        </p:nvSpPr>
        <p:spPr>
          <a:xfrm>
            <a:off x="647525" y="623075"/>
            <a:ext cx="2345700" cy="59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2900">
                <a:solidFill>
                  <a:srgbClr val="008FFF"/>
                </a:solidFill>
                <a:latin typeface="Lato"/>
                <a:ea typeface="Lato"/>
                <a:cs typeface="Lato"/>
                <a:sym typeface="Lato"/>
              </a:rPr>
              <a:t>Contents</a:t>
            </a:r>
            <a:endParaRPr b="1" sz="2900">
              <a:solidFill>
                <a:srgbClr val="008FFF"/>
              </a:solidFill>
              <a:latin typeface="Lato"/>
              <a:ea typeface="Lato"/>
              <a:cs typeface="Lato"/>
              <a:sym typeface="Lat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pic>
        <p:nvPicPr>
          <p:cNvPr id="323" name="Google Shape;323;p36" title="Vid 13.mp4">
            <a:hlinkClick r:id="rId3"/>
          </p:cNvPr>
          <p:cNvPicPr preferRelativeResize="0"/>
          <p:nvPr/>
        </p:nvPicPr>
        <p:blipFill>
          <a:blip r:embed="rId4">
            <a:alphaModFix/>
          </a:blip>
          <a:stretch>
            <a:fillRect/>
          </a:stretch>
        </p:blipFill>
        <p:spPr>
          <a:xfrm>
            <a:off x="0" y="1403575"/>
            <a:ext cx="2533651" cy="1425166"/>
          </a:xfrm>
          <a:prstGeom prst="rect">
            <a:avLst/>
          </a:prstGeom>
          <a:noFill/>
          <a:ln>
            <a:noFill/>
          </a:ln>
        </p:spPr>
      </p:pic>
      <p:pic>
        <p:nvPicPr>
          <p:cNvPr id="324" name="Google Shape;324;p36" title="Vid 14.mp4">
            <a:hlinkClick r:id="rId5"/>
          </p:cNvPr>
          <p:cNvPicPr preferRelativeResize="0"/>
          <p:nvPr/>
        </p:nvPicPr>
        <p:blipFill>
          <a:blip r:embed="rId6">
            <a:alphaModFix/>
          </a:blip>
          <a:stretch>
            <a:fillRect/>
          </a:stretch>
        </p:blipFill>
        <p:spPr>
          <a:xfrm>
            <a:off x="2784200" y="1403584"/>
            <a:ext cx="2533651" cy="1425154"/>
          </a:xfrm>
          <a:prstGeom prst="rect">
            <a:avLst/>
          </a:prstGeom>
          <a:noFill/>
          <a:ln>
            <a:noFill/>
          </a:ln>
        </p:spPr>
      </p:pic>
      <p:pic>
        <p:nvPicPr>
          <p:cNvPr id="325" name="Google Shape;325;p36" title="Vid 15.mp4">
            <a:hlinkClick r:id="rId7"/>
          </p:cNvPr>
          <p:cNvPicPr preferRelativeResize="0"/>
          <p:nvPr/>
        </p:nvPicPr>
        <p:blipFill>
          <a:blip r:embed="rId8">
            <a:alphaModFix/>
          </a:blip>
          <a:stretch>
            <a:fillRect/>
          </a:stretch>
        </p:blipFill>
        <p:spPr>
          <a:xfrm>
            <a:off x="0" y="3181350"/>
            <a:ext cx="2533651" cy="1425175"/>
          </a:xfrm>
          <a:prstGeom prst="rect">
            <a:avLst/>
          </a:prstGeom>
          <a:noFill/>
          <a:ln>
            <a:noFill/>
          </a:ln>
        </p:spPr>
      </p:pic>
      <p:pic>
        <p:nvPicPr>
          <p:cNvPr id="326" name="Google Shape;326;p36" title="Vid 16.mp4">
            <a:hlinkClick r:id="rId9"/>
          </p:cNvPr>
          <p:cNvPicPr preferRelativeResize="0"/>
          <p:nvPr/>
        </p:nvPicPr>
        <p:blipFill>
          <a:blip r:embed="rId10">
            <a:alphaModFix/>
          </a:blip>
          <a:stretch>
            <a:fillRect/>
          </a:stretch>
        </p:blipFill>
        <p:spPr>
          <a:xfrm>
            <a:off x="2784200" y="3181350"/>
            <a:ext cx="2533651" cy="1425166"/>
          </a:xfrm>
          <a:prstGeom prst="rect">
            <a:avLst/>
          </a:prstGeom>
          <a:noFill/>
          <a:ln>
            <a:noFill/>
          </a:ln>
        </p:spPr>
      </p:pic>
      <p:sp>
        <p:nvSpPr>
          <p:cNvPr id="327" name="Google Shape;327;p36"/>
          <p:cNvSpPr txBox="1"/>
          <p:nvPr/>
        </p:nvSpPr>
        <p:spPr>
          <a:xfrm>
            <a:off x="0" y="0"/>
            <a:ext cx="8430000" cy="44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100">
                <a:latin typeface="Lato"/>
                <a:ea typeface="Lato"/>
                <a:cs typeface="Lato"/>
                <a:sym typeface="Lato"/>
              </a:rPr>
              <a:t>BOOTH 8 - </a:t>
            </a:r>
            <a:r>
              <a:rPr b="1" lang="en-GB" sz="1800">
                <a:solidFill>
                  <a:srgbClr val="FF0000"/>
                </a:solidFill>
                <a:latin typeface="Source Sans Pro"/>
                <a:ea typeface="Source Sans Pro"/>
                <a:cs typeface="Source Sans Pro"/>
                <a:sym typeface="Source Sans Pro"/>
              </a:rPr>
              <a:t>Packaging</a:t>
            </a:r>
            <a:endParaRPr/>
          </a:p>
        </p:txBody>
      </p:sp>
      <p:cxnSp>
        <p:nvCxnSpPr>
          <p:cNvPr id="328" name="Google Shape;328;p36"/>
          <p:cNvCxnSpPr/>
          <p:nvPr/>
        </p:nvCxnSpPr>
        <p:spPr>
          <a:xfrm flipH="1">
            <a:off x="5474688" y="477300"/>
            <a:ext cx="16200" cy="4666200"/>
          </a:xfrm>
          <a:prstGeom prst="straightConnector1">
            <a:avLst/>
          </a:prstGeom>
          <a:noFill/>
          <a:ln cap="flat" cmpd="sng" w="38100">
            <a:solidFill>
              <a:srgbClr val="0000FF"/>
            </a:solidFill>
            <a:prstDash val="solid"/>
            <a:round/>
            <a:headEnd len="med" w="med" type="none"/>
            <a:tailEnd len="med" w="med" type="none"/>
          </a:ln>
        </p:spPr>
      </p:cxnSp>
      <p:sp>
        <p:nvSpPr>
          <p:cNvPr id="329" name="Google Shape;329;p36"/>
          <p:cNvSpPr txBox="1"/>
          <p:nvPr/>
        </p:nvSpPr>
        <p:spPr>
          <a:xfrm>
            <a:off x="5647750" y="933375"/>
            <a:ext cx="3429600" cy="130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latin typeface="Satisfy"/>
                <a:ea typeface="Satisfy"/>
                <a:cs typeface="Satisfy"/>
                <a:sym typeface="Satisfy"/>
              </a:rPr>
              <a:t>The cartons/ bundles after Booth 7 are sent back to Booth 2 for length Measurement and then sent to Booth 8 for packaging and labelling</a:t>
            </a:r>
            <a:endParaRPr sz="1800">
              <a:latin typeface="Satisfy"/>
              <a:ea typeface="Satisfy"/>
              <a:cs typeface="Satisfy"/>
              <a:sym typeface="Satisfy"/>
            </a:endParaRPr>
          </a:p>
        </p:txBody>
      </p:sp>
      <p:sp>
        <p:nvSpPr>
          <p:cNvPr id="330" name="Google Shape;330;p36"/>
          <p:cNvSpPr txBox="1"/>
          <p:nvPr/>
        </p:nvSpPr>
        <p:spPr>
          <a:xfrm>
            <a:off x="114525" y="536763"/>
            <a:ext cx="2304600" cy="51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700">
                <a:latin typeface="Lato"/>
                <a:ea typeface="Lato"/>
                <a:cs typeface="Lato"/>
                <a:sym typeface="Lato"/>
              </a:rPr>
              <a:t>Current Method</a:t>
            </a:r>
            <a:endParaRPr sz="1700">
              <a:latin typeface="Lato"/>
              <a:ea typeface="Lato"/>
              <a:cs typeface="Lato"/>
              <a:sym typeface="Lato"/>
            </a:endParaRPr>
          </a:p>
        </p:txBody>
      </p:sp>
      <p:sp>
        <p:nvSpPr>
          <p:cNvPr id="331" name="Google Shape;331;p36"/>
          <p:cNvSpPr txBox="1"/>
          <p:nvPr/>
        </p:nvSpPr>
        <p:spPr>
          <a:xfrm>
            <a:off x="5678675" y="536775"/>
            <a:ext cx="2839500" cy="39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700">
                <a:latin typeface="Lato"/>
                <a:ea typeface="Lato"/>
                <a:cs typeface="Lato"/>
                <a:sym typeface="Lato"/>
              </a:rPr>
              <a:t>Our Method</a:t>
            </a:r>
            <a:endParaRPr sz="1700">
              <a:latin typeface="Lato"/>
              <a:ea typeface="Lato"/>
              <a:cs typeface="Lato"/>
              <a:sym typeface="Lato"/>
            </a:endParaRPr>
          </a:p>
        </p:txBody>
      </p:sp>
      <p:pic>
        <p:nvPicPr>
          <p:cNvPr id="332" name="Google Shape;332;p36"/>
          <p:cNvPicPr preferRelativeResize="0"/>
          <p:nvPr/>
        </p:nvPicPr>
        <p:blipFill>
          <a:blip r:embed="rId11">
            <a:alphaModFix/>
          </a:blip>
          <a:stretch>
            <a:fillRect/>
          </a:stretch>
        </p:blipFill>
        <p:spPr>
          <a:xfrm>
            <a:off x="5643301" y="2295350"/>
            <a:ext cx="3143525" cy="26957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3"/>
                                        </p:tgtEl>
                                        <p:attrNameLst>
                                          <p:attrName>style.visibility</p:attrName>
                                        </p:attrNameLst>
                                      </p:cBhvr>
                                      <p:to>
                                        <p:strVal val="visible"/>
                                      </p:to>
                                    </p:set>
                                    <p:animEffect filter="fade" transition="in">
                                      <p:cBhvr>
                                        <p:cTn dur="1000"/>
                                        <p:tgtEl>
                                          <p:spTgt spid="32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4"/>
                                        </p:tgtEl>
                                        <p:attrNameLst>
                                          <p:attrName>style.visibility</p:attrName>
                                        </p:attrNameLst>
                                      </p:cBhvr>
                                      <p:to>
                                        <p:strVal val="visible"/>
                                      </p:to>
                                    </p:set>
                                    <p:animEffect filter="fade" transition="in">
                                      <p:cBhvr>
                                        <p:cTn dur="1000"/>
                                        <p:tgtEl>
                                          <p:spTgt spid="32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5"/>
                                        </p:tgtEl>
                                        <p:attrNameLst>
                                          <p:attrName>style.visibility</p:attrName>
                                        </p:attrNameLst>
                                      </p:cBhvr>
                                      <p:to>
                                        <p:strVal val="visible"/>
                                      </p:to>
                                    </p:set>
                                    <p:animEffect filter="fade" transition="in">
                                      <p:cBhvr>
                                        <p:cTn dur="1000"/>
                                        <p:tgtEl>
                                          <p:spTgt spid="32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6"/>
                                        </p:tgtEl>
                                        <p:attrNameLst>
                                          <p:attrName>style.visibility</p:attrName>
                                        </p:attrNameLst>
                                      </p:cBhvr>
                                      <p:to>
                                        <p:strVal val="visible"/>
                                      </p:to>
                                    </p:set>
                                    <p:animEffect filter="fade" transition="in">
                                      <p:cBhvr>
                                        <p:cTn dur="1000"/>
                                        <p:tgtEl>
                                          <p:spTgt spid="32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0E0E3"/>
        </a:solidFill>
      </p:bgPr>
    </p:bg>
    <p:spTree>
      <p:nvGrpSpPr>
        <p:cNvPr id="336" name="Shape 336"/>
        <p:cNvGrpSpPr/>
        <p:nvPr/>
      </p:nvGrpSpPr>
      <p:grpSpPr>
        <a:xfrm>
          <a:off x="0" y="0"/>
          <a:ext cx="0" cy="0"/>
          <a:chOff x="0" y="0"/>
          <a:chExt cx="0" cy="0"/>
        </a:xfrm>
      </p:grpSpPr>
      <p:sp>
        <p:nvSpPr>
          <p:cNvPr id="337" name="Google Shape;337;p37"/>
          <p:cNvSpPr txBox="1"/>
          <p:nvPr/>
        </p:nvSpPr>
        <p:spPr>
          <a:xfrm>
            <a:off x="210125" y="-220325"/>
            <a:ext cx="6508500" cy="739500"/>
          </a:xfrm>
          <a:prstGeom prst="rect">
            <a:avLst/>
          </a:prstGeom>
          <a:noFill/>
          <a:ln>
            <a:noFill/>
          </a:ln>
        </p:spPr>
        <p:txBody>
          <a:bodyPr anchorCtr="0" anchor="t" bIns="91425" lIns="91425" spcFirstLastPara="1" rIns="91425" wrap="square" tIns="91425">
            <a:noAutofit/>
          </a:bodyPr>
          <a:lstStyle/>
          <a:p>
            <a:pPr indent="0" lvl="0" marL="0" rtl="0" algn="l">
              <a:lnSpc>
                <a:spcPct val="125000"/>
              </a:lnSpc>
              <a:spcBef>
                <a:spcPts val="2400"/>
              </a:spcBef>
              <a:spcAft>
                <a:spcPts val="0"/>
              </a:spcAft>
              <a:buNone/>
            </a:pPr>
            <a:r>
              <a:rPr b="1" lang="en-GB" sz="1900">
                <a:solidFill>
                  <a:srgbClr val="039BE5"/>
                </a:solidFill>
                <a:latin typeface="Proxima Nova"/>
                <a:ea typeface="Proxima Nova"/>
                <a:cs typeface="Proxima Nova"/>
                <a:sym typeface="Proxima Nova"/>
              </a:rPr>
              <a:t>Satisfying Customer Needs - The New Line</a:t>
            </a:r>
            <a:endParaRPr sz="1500"/>
          </a:p>
        </p:txBody>
      </p:sp>
      <p:pic>
        <p:nvPicPr>
          <p:cNvPr id="338" name="Google Shape;338;p37"/>
          <p:cNvPicPr preferRelativeResize="0"/>
          <p:nvPr/>
        </p:nvPicPr>
        <p:blipFill rotWithShape="1">
          <a:blip r:embed="rId3">
            <a:alphaModFix/>
          </a:blip>
          <a:srcRect b="6767" l="38756" r="16432" t="15350"/>
          <a:stretch/>
        </p:blipFill>
        <p:spPr>
          <a:xfrm>
            <a:off x="210124" y="740975"/>
            <a:ext cx="4350525" cy="4253150"/>
          </a:xfrm>
          <a:prstGeom prst="rect">
            <a:avLst/>
          </a:prstGeom>
          <a:noFill/>
          <a:ln>
            <a:noFill/>
          </a:ln>
        </p:spPr>
      </p:pic>
      <p:sp>
        <p:nvSpPr>
          <p:cNvPr id="339" name="Google Shape;339;p37"/>
          <p:cNvSpPr txBox="1"/>
          <p:nvPr/>
        </p:nvSpPr>
        <p:spPr>
          <a:xfrm>
            <a:off x="5302325" y="647150"/>
            <a:ext cx="3323100" cy="4104900"/>
          </a:xfrm>
          <a:prstGeom prst="rect">
            <a:avLst/>
          </a:prstGeom>
          <a:noFill/>
          <a:ln>
            <a:noFill/>
          </a:ln>
        </p:spPr>
        <p:txBody>
          <a:bodyPr anchorCtr="0" anchor="t" bIns="91425" lIns="91425" spcFirstLastPara="1" rIns="91425" wrap="square" tIns="91425">
            <a:noAutofit/>
          </a:bodyPr>
          <a:lstStyle/>
          <a:p>
            <a:pPr indent="-355600" lvl="0" marL="457200" rtl="0" algn="l">
              <a:spcBef>
                <a:spcPts val="0"/>
              </a:spcBef>
              <a:spcAft>
                <a:spcPts val="0"/>
              </a:spcAft>
              <a:buSzPts val="2000"/>
              <a:buFont typeface="Satisfy"/>
              <a:buChar char="●"/>
            </a:pPr>
            <a:r>
              <a:rPr lang="en-GB" sz="2000">
                <a:latin typeface="Satisfy"/>
                <a:ea typeface="Satisfy"/>
                <a:cs typeface="Satisfy"/>
                <a:sym typeface="Satisfy"/>
              </a:rPr>
              <a:t>Time Reduced from 1 week to 3 days.</a:t>
            </a:r>
            <a:endParaRPr sz="2000">
              <a:latin typeface="Satisfy"/>
              <a:ea typeface="Satisfy"/>
              <a:cs typeface="Satisfy"/>
              <a:sym typeface="Satisfy"/>
            </a:endParaRPr>
          </a:p>
          <a:p>
            <a:pPr indent="-355600" lvl="0" marL="457200" rtl="0" algn="l">
              <a:spcBef>
                <a:spcPts val="0"/>
              </a:spcBef>
              <a:spcAft>
                <a:spcPts val="0"/>
              </a:spcAft>
              <a:buSzPts val="2000"/>
              <a:buFont typeface="Satisfy"/>
              <a:buChar char="●"/>
            </a:pPr>
            <a:r>
              <a:rPr lang="en-GB" sz="2000">
                <a:latin typeface="Satisfy"/>
                <a:ea typeface="Satisfy"/>
                <a:cs typeface="Satisfy"/>
                <a:sym typeface="Satisfy"/>
              </a:rPr>
              <a:t>Number of Batches increased per week</a:t>
            </a:r>
            <a:endParaRPr sz="2000">
              <a:latin typeface="Satisfy"/>
              <a:ea typeface="Satisfy"/>
              <a:cs typeface="Satisfy"/>
              <a:sym typeface="Satisfy"/>
            </a:endParaRPr>
          </a:p>
          <a:p>
            <a:pPr indent="-355600" lvl="0" marL="457200" rtl="0" algn="l">
              <a:spcBef>
                <a:spcPts val="0"/>
              </a:spcBef>
              <a:spcAft>
                <a:spcPts val="0"/>
              </a:spcAft>
              <a:buSzPts val="2000"/>
              <a:buFont typeface="Satisfy"/>
              <a:buChar char="●"/>
            </a:pPr>
            <a:r>
              <a:rPr lang="en-GB" sz="2000">
                <a:latin typeface="Satisfy"/>
                <a:ea typeface="Satisfy"/>
                <a:cs typeface="Satisfy"/>
                <a:sym typeface="Satisfy"/>
              </a:rPr>
              <a:t>Cost of Manual labourers reduces drastically from 400 to approximately 40.</a:t>
            </a:r>
            <a:endParaRPr sz="2000">
              <a:latin typeface="Satisfy"/>
              <a:ea typeface="Satisfy"/>
              <a:cs typeface="Satisfy"/>
              <a:sym typeface="Satisfy"/>
            </a:endParaRPr>
          </a:p>
          <a:p>
            <a:pPr indent="-355600" lvl="0" marL="457200" rtl="0" algn="l">
              <a:spcBef>
                <a:spcPts val="0"/>
              </a:spcBef>
              <a:spcAft>
                <a:spcPts val="0"/>
              </a:spcAft>
              <a:buSzPts val="2000"/>
              <a:buFont typeface="Satisfy"/>
              <a:buChar char="●"/>
            </a:pPr>
            <a:r>
              <a:rPr lang="en-GB" sz="2000">
                <a:latin typeface="Satisfy"/>
                <a:ea typeface="Satisfy"/>
                <a:cs typeface="Satisfy"/>
                <a:sym typeface="Satisfy"/>
              </a:rPr>
              <a:t>Utilisation of sensors for precision and accuracy</a:t>
            </a:r>
            <a:endParaRPr sz="2000">
              <a:latin typeface="Satisfy"/>
              <a:ea typeface="Satisfy"/>
              <a:cs typeface="Satisfy"/>
              <a:sym typeface="Satisfy"/>
            </a:endParaRPr>
          </a:p>
          <a:p>
            <a:pPr indent="-355600" lvl="0" marL="457200" rtl="0" algn="l">
              <a:spcBef>
                <a:spcPts val="0"/>
              </a:spcBef>
              <a:spcAft>
                <a:spcPts val="0"/>
              </a:spcAft>
              <a:buSzPts val="2000"/>
              <a:buFont typeface="Satisfy"/>
              <a:buChar char="●"/>
            </a:pPr>
            <a:r>
              <a:rPr lang="en-GB" sz="2000">
                <a:latin typeface="Satisfy"/>
                <a:ea typeface="Satisfy"/>
                <a:cs typeface="Satisfy"/>
                <a:sym typeface="Satisfy"/>
              </a:rPr>
              <a:t>Mimicking Human Actions to the maximum</a:t>
            </a:r>
            <a:endParaRPr sz="2000">
              <a:latin typeface="Satisfy"/>
              <a:ea typeface="Satisfy"/>
              <a:cs typeface="Satisfy"/>
              <a:sym typeface="Satisfy"/>
            </a:endParaRPr>
          </a:p>
          <a:p>
            <a:pPr indent="-355600" lvl="0" marL="457200" rtl="0" algn="l">
              <a:spcBef>
                <a:spcPts val="0"/>
              </a:spcBef>
              <a:spcAft>
                <a:spcPts val="0"/>
              </a:spcAft>
              <a:buSzPts val="2000"/>
              <a:buFont typeface="Satisfy"/>
              <a:buChar char="●"/>
            </a:pPr>
            <a:r>
              <a:rPr lang="en-GB" sz="2000">
                <a:latin typeface="Satisfy"/>
                <a:ea typeface="Satisfy"/>
                <a:cs typeface="Satisfy"/>
                <a:sym typeface="Satisfy"/>
              </a:rPr>
              <a:t>Capital</a:t>
            </a:r>
            <a:r>
              <a:rPr lang="en-GB" sz="2000">
                <a:latin typeface="Satisfy"/>
                <a:ea typeface="Satisfy"/>
                <a:cs typeface="Satisfy"/>
                <a:sym typeface="Satisfy"/>
              </a:rPr>
              <a:t> Investment is high, ROI is also high </a:t>
            </a:r>
            <a:endParaRPr sz="2000">
              <a:latin typeface="Satisfy"/>
              <a:ea typeface="Satisfy"/>
              <a:cs typeface="Satisfy"/>
              <a:sym typeface="Satisfy"/>
            </a:endParaRPr>
          </a:p>
          <a:p>
            <a:pPr indent="-355600" lvl="0" marL="457200" rtl="0" algn="l">
              <a:spcBef>
                <a:spcPts val="0"/>
              </a:spcBef>
              <a:spcAft>
                <a:spcPts val="0"/>
              </a:spcAft>
              <a:buSzPts val="2000"/>
              <a:buFont typeface="Satisfy"/>
              <a:buChar char="●"/>
            </a:pPr>
            <a:r>
              <a:rPr lang="en-GB" sz="2000">
                <a:latin typeface="Satisfy"/>
                <a:ea typeface="Satisfy"/>
                <a:cs typeface="Satisfy"/>
                <a:sym typeface="Satisfy"/>
              </a:rPr>
              <a:t>Booming Industry</a:t>
            </a:r>
            <a:endParaRPr sz="2000">
              <a:latin typeface="Satisfy"/>
              <a:ea typeface="Satisfy"/>
              <a:cs typeface="Satisfy"/>
              <a:sym typeface="Satisfy"/>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AD1DC"/>
        </a:solidFill>
      </p:bgPr>
    </p:bg>
    <p:spTree>
      <p:nvGrpSpPr>
        <p:cNvPr id="343" name="Shape 343"/>
        <p:cNvGrpSpPr/>
        <p:nvPr/>
      </p:nvGrpSpPr>
      <p:grpSpPr>
        <a:xfrm>
          <a:off x="0" y="0"/>
          <a:ext cx="0" cy="0"/>
          <a:chOff x="0" y="0"/>
          <a:chExt cx="0" cy="0"/>
        </a:xfrm>
      </p:grpSpPr>
      <p:sp>
        <p:nvSpPr>
          <p:cNvPr id="344" name="Google Shape;344;p38"/>
          <p:cNvSpPr txBox="1"/>
          <p:nvPr/>
        </p:nvSpPr>
        <p:spPr>
          <a:xfrm>
            <a:off x="117875" y="-256725"/>
            <a:ext cx="3527700" cy="751200"/>
          </a:xfrm>
          <a:prstGeom prst="rect">
            <a:avLst/>
          </a:prstGeom>
          <a:noFill/>
          <a:ln>
            <a:noFill/>
          </a:ln>
        </p:spPr>
        <p:txBody>
          <a:bodyPr anchorCtr="0" anchor="t" bIns="91425" lIns="91425" spcFirstLastPara="1" rIns="91425" wrap="square" tIns="91425">
            <a:noAutofit/>
          </a:bodyPr>
          <a:lstStyle/>
          <a:p>
            <a:pPr indent="0" lvl="0" marL="0" rtl="0" algn="l">
              <a:lnSpc>
                <a:spcPct val="125000"/>
              </a:lnSpc>
              <a:spcBef>
                <a:spcPts val="2400"/>
              </a:spcBef>
              <a:spcAft>
                <a:spcPts val="0"/>
              </a:spcAft>
              <a:buNone/>
            </a:pPr>
            <a:r>
              <a:rPr b="1" lang="en-GB" sz="2400">
                <a:solidFill>
                  <a:srgbClr val="039BE5"/>
                </a:solidFill>
                <a:latin typeface="Proxima Nova"/>
                <a:ea typeface="Proxima Nova"/>
                <a:cs typeface="Proxima Nova"/>
                <a:sym typeface="Proxima Nova"/>
              </a:rPr>
              <a:t>Future Expansion:</a:t>
            </a:r>
            <a:r>
              <a:rPr b="1" lang="en-GB" sz="1800">
                <a:solidFill>
                  <a:srgbClr val="039BE5"/>
                </a:solidFill>
                <a:latin typeface="Proxima Nova"/>
                <a:ea typeface="Proxima Nova"/>
                <a:cs typeface="Proxima Nova"/>
                <a:sym typeface="Proxima Nova"/>
              </a:rPr>
              <a:t> </a:t>
            </a:r>
            <a:endParaRPr/>
          </a:p>
        </p:txBody>
      </p:sp>
      <p:pic>
        <p:nvPicPr>
          <p:cNvPr id="345" name="Google Shape;345;p38"/>
          <p:cNvPicPr preferRelativeResize="0"/>
          <p:nvPr/>
        </p:nvPicPr>
        <p:blipFill>
          <a:blip r:embed="rId3">
            <a:alphaModFix/>
          </a:blip>
          <a:stretch>
            <a:fillRect/>
          </a:stretch>
        </p:blipFill>
        <p:spPr>
          <a:xfrm>
            <a:off x="117875" y="902500"/>
            <a:ext cx="5943600" cy="3971925"/>
          </a:xfrm>
          <a:prstGeom prst="rect">
            <a:avLst/>
          </a:prstGeom>
          <a:noFill/>
          <a:ln>
            <a:noFill/>
          </a:ln>
        </p:spPr>
      </p:pic>
      <p:sp>
        <p:nvSpPr>
          <p:cNvPr id="346" name="Google Shape;346;p38"/>
          <p:cNvSpPr txBox="1"/>
          <p:nvPr/>
        </p:nvSpPr>
        <p:spPr>
          <a:xfrm>
            <a:off x="6085975" y="108925"/>
            <a:ext cx="3000000" cy="4596600"/>
          </a:xfrm>
          <a:prstGeom prst="rect">
            <a:avLst/>
          </a:prstGeom>
          <a:noFill/>
          <a:ln>
            <a:noFill/>
          </a:ln>
        </p:spPr>
        <p:txBody>
          <a:bodyPr anchorCtr="0" anchor="t" bIns="91425" lIns="91425" spcFirstLastPara="1" rIns="91425" wrap="square" tIns="91425">
            <a:noAutofit/>
          </a:bodyPr>
          <a:lstStyle/>
          <a:p>
            <a:pPr indent="-330200" lvl="0" marL="457200" rtl="0" algn="l">
              <a:lnSpc>
                <a:spcPct val="125000"/>
              </a:lnSpc>
              <a:spcBef>
                <a:spcPts val="2400"/>
              </a:spcBef>
              <a:spcAft>
                <a:spcPts val="0"/>
              </a:spcAft>
              <a:buSzPts val="1600"/>
              <a:buFont typeface="Satisfy"/>
              <a:buChar char="●"/>
            </a:pPr>
            <a:r>
              <a:rPr b="1" lang="en-GB" sz="1600">
                <a:latin typeface="Satisfy"/>
                <a:ea typeface="Satisfy"/>
                <a:cs typeface="Satisfy"/>
                <a:sym typeface="Satisfy"/>
              </a:rPr>
              <a:t>We are trying to create a robotic quality inspection system so that the quality of the hair bundles are checked every three processes before moving on to the next processes.</a:t>
            </a:r>
            <a:endParaRPr b="1" sz="1600">
              <a:latin typeface="Satisfy"/>
              <a:ea typeface="Satisfy"/>
              <a:cs typeface="Satisfy"/>
              <a:sym typeface="Satisfy"/>
            </a:endParaRPr>
          </a:p>
          <a:p>
            <a:pPr indent="-330200" lvl="0" marL="457200" rtl="0" algn="l">
              <a:lnSpc>
                <a:spcPct val="125000"/>
              </a:lnSpc>
              <a:spcBef>
                <a:spcPts val="0"/>
              </a:spcBef>
              <a:spcAft>
                <a:spcPts val="0"/>
              </a:spcAft>
              <a:buSzPts val="1600"/>
              <a:buFont typeface="Satisfy"/>
              <a:buChar char="●"/>
            </a:pPr>
            <a:r>
              <a:rPr b="1" lang="en-GB" sz="1600">
                <a:latin typeface="Satisfy"/>
                <a:ea typeface="Satisfy"/>
                <a:cs typeface="Satisfy"/>
                <a:sym typeface="Satisfy"/>
              </a:rPr>
              <a:t>The weaving process  is made automatic using industrial robot technology.</a:t>
            </a:r>
            <a:endParaRPr b="1" sz="1600">
              <a:latin typeface="Satisfy"/>
              <a:ea typeface="Satisfy"/>
              <a:cs typeface="Satisfy"/>
              <a:sym typeface="Satisfy"/>
            </a:endParaRPr>
          </a:p>
          <a:p>
            <a:pPr indent="-330200" lvl="0" marL="457200" rtl="0" algn="l">
              <a:lnSpc>
                <a:spcPct val="125000"/>
              </a:lnSpc>
              <a:spcBef>
                <a:spcPts val="0"/>
              </a:spcBef>
              <a:spcAft>
                <a:spcPts val="0"/>
              </a:spcAft>
              <a:buSzPts val="1600"/>
              <a:buFont typeface="Satisfy"/>
              <a:buChar char="●"/>
            </a:pPr>
            <a:r>
              <a:rPr b="1" lang="en-GB" sz="1600">
                <a:latin typeface="Satisfy"/>
                <a:ea typeface="Satisfy"/>
                <a:cs typeface="Satisfy"/>
                <a:sym typeface="Satisfy"/>
              </a:rPr>
              <a:t>In near future we would automate Preparation of Pattern, making the Foundation, Knotting and Styling of hairs.</a:t>
            </a:r>
            <a:endParaRPr b="1" sz="1600">
              <a:latin typeface="Satisfy"/>
              <a:ea typeface="Satisfy"/>
              <a:cs typeface="Satisfy"/>
              <a:sym typeface="Satisfy"/>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D2E9"/>
        </a:solidFill>
      </p:bgPr>
    </p:bg>
    <p:spTree>
      <p:nvGrpSpPr>
        <p:cNvPr id="350" name="Shape 350"/>
        <p:cNvGrpSpPr/>
        <p:nvPr/>
      </p:nvGrpSpPr>
      <p:grpSpPr>
        <a:xfrm>
          <a:off x="0" y="0"/>
          <a:ext cx="0" cy="0"/>
          <a:chOff x="0" y="0"/>
          <a:chExt cx="0" cy="0"/>
        </a:xfrm>
      </p:grpSpPr>
      <p:sp>
        <p:nvSpPr>
          <p:cNvPr id="351" name="Google Shape;351;p39"/>
          <p:cNvSpPr txBox="1"/>
          <p:nvPr>
            <p:ph type="title"/>
          </p:nvPr>
        </p:nvSpPr>
        <p:spPr>
          <a:xfrm>
            <a:off x="727800" y="1391950"/>
            <a:ext cx="7688400" cy="611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900">
                <a:solidFill>
                  <a:srgbClr val="000000"/>
                </a:solidFill>
              </a:rPr>
              <a:t>Vision</a:t>
            </a:r>
            <a:endParaRPr sz="1100"/>
          </a:p>
        </p:txBody>
      </p:sp>
      <p:sp>
        <p:nvSpPr>
          <p:cNvPr id="352" name="Google Shape;352;p39"/>
          <p:cNvSpPr txBox="1"/>
          <p:nvPr/>
        </p:nvSpPr>
        <p:spPr>
          <a:xfrm>
            <a:off x="460540" y="3462416"/>
            <a:ext cx="871200" cy="3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Clr>
                <a:srgbClr val="000000"/>
              </a:buClr>
              <a:buSzPts val="1100"/>
              <a:buFont typeface="Arial"/>
              <a:buNone/>
            </a:pPr>
            <a:r>
              <a:rPr b="1" lang="en-GB">
                <a:latin typeface="Lato"/>
                <a:ea typeface="Lato"/>
                <a:cs typeface="Lato"/>
                <a:sym typeface="Lato"/>
              </a:rPr>
              <a:t>2020</a:t>
            </a:r>
            <a:endParaRPr b="1">
              <a:latin typeface="Lato"/>
              <a:ea typeface="Lato"/>
              <a:cs typeface="Lato"/>
              <a:sym typeface="Lato"/>
            </a:endParaRPr>
          </a:p>
        </p:txBody>
      </p:sp>
      <p:sp>
        <p:nvSpPr>
          <p:cNvPr id="353" name="Google Shape;353;p39"/>
          <p:cNvSpPr txBox="1"/>
          <p:nvPr>
            <p:ph type="title"/>
          </p:nvPr>
        </p:nvSpPr>
        <p:spPr>
          <a:xfrm>
            <a:off x="223200" y="2485913"/>
            <a:ext cx="2413500" cy="371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500">
                <a:solidFill>
                  <a:srgbClr val="000000"/>
                </a:solidFill>
              </a:rPr>
              <a:t>Manually Cumbersome Wig manufacturing</a:t>
            </a:r>
            <a:endParaRPr sz="1300">
              <a:solidFill>
                <a:srgbClr val="000000"/>
              </a:solidFill>
            </a:endParaRPr>
          </a:p>
        </p:txBody>
      </p:sp>
      <p:sp>
        <p:nvSpPr>
          <p:cNvPr id="354" name="Google Shape;354;p39"/>
          <p:cNvSpPr txBox="1"/>
          <p:nvPr/>
        </p:nvSpPr>
        <p:spPr>
          <a:xfrm>
            <a:off x="2062849" y="2957350"/>
            <a:ext cx="745800" cy="3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Clr>
                <a:srgbClr val="000000"/>
              </a:buClr>
              <a:buSzPts val="1100"/>
              <a:buFont typeface="Arial"/>
              <a:buNone/>
            </a:pPr>
            <a:r>
              <a:rPr b="1" lang="en-GB">
                <a:latin typeface="Lato"/>
                <a:ea typeface="Lato"/>
                <a:cs typeface="Lato"/>
                <a:sym typeface="Lato"/>
              </a:rPr>
              <a:t>2022</a:t>
            </a:r>
            <a:endParaRPr b="1">
              <a:latin typeface="Lato"/>
              <a:ea typeface="Lato"/>
              <a:cs typeface="Lato"/>
              <a:sym typeface="Lato"/>
            </a:endParaRPr>
          </a:p>
        </p:txBody>
      </p:sp>
      <p:sp>
        <p:nvSpPr>
          <p:cNvPr id="355" name="Google Shape;355;p39"/>
          <p:cNvSpPr txBox="1"/>
          <p:nvPr>
            <p:ph type="title"/>
          </p:nvPr>
        </p:nvSpPr>
        <p:spPr>
          <a:xfrm>
            <a:off x="1624675" y="3762225"/>
            <a:ext cx="2214900" cy="411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500">
                <a:solidFill>
                  <a:srgbClr val="000000"/>
                </a:solidFill>
              </a:rPr>
              <a:t>Automation in Hair Preparation</a:t>
            </a:r>
            <a:endParaRPr sz="1500">
              <a:solidFill>
                <a:srgbClr val="000000"/>
              </a:solidFill>
            </a:endParaRPr>
          </a:p>
        </p:txBody>
      </p:sp>
      <p:sp>
        <p:nvSpPr>
          <p:cNvPr id="356" name="Google Shape;356;p39"/>
          <p:cNvSpPr txBox="1"/>
          <p:nvPr/>
        </p:nvSpPr>
        <p:spPr>
          <a:xfrm>
            <a:off x="3465538" y="3462416"/>
            <a:ext cx="692700" cy="3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Clr>
                <a:srgbClr val="000000"/>
              </a:buClr>
              <a:buSzPts val="1100"/>
              <a:buFont typeface="Arial"/>
              <a:buNone/>
            </a:pPr>
            <a:r>
              <a:rPr b="1" lang="en-GB">
                <a:latin typeface="Lato"/>
                <a:ea typeface="Lato"/>
                <a:cs typeface="Lato"/>
                <a:sym typeface="Lato"/>
              </a:rPr>
              <a:t>2023</a:t>
            </a:r>
            <a:endParaRPr b="1">
              <a:latin typeface="Lato"/>
              <a:ea typeface="Lato"/>
              <a:cs typeface="Lato"/>
              <a:sym typeface="Lato"/>
            </a:endParaRPr>
          </a:p>
        </p:txBody>
      </p:sp>
      <p:sp>
        <p:nvSpPr>
          <p:cNvPr id="357" name="Google Shape;357;p39"/>
          <p:cNvSpPr txBox="1"/>
          <p:nvPr>
            <p:ph type="title"/>
          </p:nvPr>
        </p:nvSpPr>
        <p:spPr>
          <a:xfrm>
            <a:off x="2962075" y="2419613"/>
            <a:ext cx="2328300" cy="504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500">
                <a:solidFill>
                  <a:srgbClr val="000000"/>
                </a:solidFill>
              </a:rPr>
              <a:t>Automated quality Inspection</a:t>
            </a:r>
            <a:r>
              <a:rPr lang="en-GB" sz="800">
                <a:solidFill>
                  <a:srgbClr val="000000"/>
                </a:solidFill>
              </a:rPr>
              <a:t> </a:t>
            </a:r>
            <a:endParaRPr sz="800">
              <a:solidFill>
                <a:srgbClr val="000000"/>
              </a:solidFill>
            </a:endParaRPr>
          </a:p>
        </p:txBody>
      </p:sp>
      <p:sp>
        <p:nvSpPr>
          <p:cNvPr id="358" name="Google Shape;358;p39"/>
          <p:cNvSpPr txBox="1"/>
          <p:nvPr/>
        </p:nvSpPr>
        <p:spPr>
          <a:xfrm>
            <a:off x="4871274" y="2957350"/>
            <a:ext cx="745800" cy="3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Clr>
                <a:srgbClr val="000000"/>
              </a:buClr>
              <a:buSzPts val="1100"/>
              <a:buFont typeface="Arial"/>
              <a:buNone/>
            </a:pPr>
            <a:r>
              <a:rPr b="1" lang="en-GB">
                <a:latin typeface="Lato"/>
                <a:ea typeface="Lato"/>
                <a:cs typeface="Lato"/>
                <a:sym typeface="Lato"/>
              </a:rPr>
              <a:t>2025</a:t>
            </a:r>
            <a:endParaRPr b="1">
              <a:latin typeface="Lato"/>
              <a:ea typeface="Lato"/>
              <a:cs typeface="Lato"/>
              <a:sym typeface="Lato"/>
            </a:endParaRPr>
          </a:p>
        </p:txBody>
      </p:sp>
      <p:sp>
        <p:nvSpPr>
          <p:cNvPr id="359" name="Google Shape;359;p39"/>
          <p:cNvSpPr txBox="1"/>
          <p:nvPr>
            <p:ph type="title"/>
          </p:nvPr>
        </p:nvSpPr>
        <p:spPr>
          <a:xfrm>
            <a:off x="4167625" y="3751400"/>
            <a:ext cx="2153100" cy="611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400">
                <a:solidFill>
                  <a:srgbClr val="000000"/>
                </a:solidFill>
              </a:rPr>
              <a:t>Automation in weaving and bundling</a:t>
            </a:r>
            <a:endParaRPr sz="1400">
              <a:solidFill>
                <a:srgbClr val="000000"/>
              </a:solidFill>
            </a:endParaRPr>
          </a:p>
        </p:txBody>
      </p:sp>
      <p:sp>
        <p:nvSpPr>
          <p:cNvPr id="360" name="Google Shape;360;p39"/>
          <p:cNvSpPr txBox="1"/>
          <p:nvPr/>
        </p:nvSpPr>
        <p:spPr>
          <a:xfrm>
            <a:off x="6325138" y="3462416"/>
            <a:ext cx="745800" cy="3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Clr>
                <a:srgbClr val="000000"/>
              </a:buClr>
              <a:buSzPts val="1100"/>
              <a:buFont typeface="Arial"/>
              <a:buNone/>
            </a:pPr>
            <a:r>
              <a:rPr b="1" lang="en-GB">
                <a:latin typeface="Lato"/>
                <a:ea typeface="Lato"/>
                <a:cs typeface="Lato"/>
                <a:sym typeface="Lato"/>
              </a:rPr>
              <a:t>2030</a:t>
            </a:r>
            <a:endParaRPr b="1">
              <a:latin typeface="Lato"/>
              <a:ea typeface="Lato"/>
              <a:cs typeface="Lato"/>
              <a:sym typeface="Lato"/>
            </a:endParaRPr>
          </a:p>
        </p:txBody>
      </p:sp>
      <p:sp>
        <p:nvSpPr>
          <p:cNvPr id="361" name="Google Shape;361;p39"/>
          <p:cNvSpPr txBox="1"/>
          <p:nvPr>
            <p:ph type="title"/>
          </p:nvPr>
        </p:nvSpPr>
        <p:spPr>
          <a:xfrm>
            <a:off x="6139675" y="2419600"/>
            <a:ext cx="2328300" cy="504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400">
                <a:solidFill>
                  <a:srgbClr val="000000"/>
                </a:solidFill>
              </a:rPr>
              <a:t>Fully Automated Hair wig Manufacturing</a:t>
            </a:r>
            <a:endParaRPr sz="900">
              <a:solidFill>
                <a:srgbClr val="000000"/>
              </a:solidFill>
            </a:endParaRPr>
          </a:p>
        </p:txBody>
      </p:sp>
      <p:pic>
        <p:nvPicPr>
          <p:cNvPr descr="shutterstock_429987889_edited.jpg" id="362" name="Google Shape;362;p39"/>
          <p:cNvPicPr preferRelativeResize="0"/>
          <p:nvPr/>
        </p:nvPicPr>
        <p:blipFill rotWithShape="1">
          <a:blip r:embed="rId3">
            <a:alphaModFix/>
          </a:blip>
          <a:srcRect b="6621" l="0" r="0" t="91660"/>
          <a:stretch/>
        </p:blipFill>
        <p:spPr>
          <a:xfrm>
            <a:off x="885125" y="3339575"/>
            <a:ext cx="7667745" cy="122851"/>
          </a:xfrm>
          <a:prstGeom prst="rect">
            <a:avLst/>
          </a:prstGeom>
          <a:noFill/>
          <a:ln>
            <a:noFill/>
          </a:ln>
        </p:spPr>
      </p:pic>
      <p:grpSp>
        <p:nvGrpSpPr>
          <p:cNvPr id="363" name="Google Shape;363;p39"/>
          <p:cNvGrpSpPr/>
          <p:nvPr/>
        </p:nvGrpSpPr>
        <p:grpSpPr>
          <a:xfrm>
            <a:off x="845575" y="3060165"/>
            <a:ext cx="92400" cy="411825"/>
            <a:chOff x="845575" y="2563700"/>
            <a:chExt cx="92400" cy="411825"/>
          </a:xfrm>
        </p:grpSpPr>
        <p:cxnSp>
          <p:nvCxnSpPr>
            <p:cNvPr id="364" name="Google Shape;364;p39"/>
            <p:cNvCxnSpPr/>
            <p:nvPr/>
          </p:nvCxnSpPr>
          <p:spPr>
            <a:xfrm>
              <a:off x="891775" y="2616125"/>
              <a:ext cx="0" cy="359400"/>
            </a:xfrm>
            <a:prstGeom prst="straightConnector1">
              <a:avLst/>
            </a:prstGeom>
            <a:noFill/>
            <a:ln cap="flat" cmpd="sng" w="9525">
              <a:solidFill>
                <a:srgbClr val="000000"/>
              </a:solidFill>
              <a:prstDash val="solid"/>
              <a:round/>
              <a:headEnd len="med" w="med" type="none"/>
              <a:tailEnd len="med" w="med" type="none"/>
            </a:ln>
          </p:spPr>
        </p:cxnSp>
        <p:sp>
          <p:nvSpPr>
            <p:cNvPr id="365" name="Google Shape;365;p39"/>
            <p:cNvSpPr/>
            <p:nvPr/>
          </p:nvSpPr>
          <p:spPr>
            <a:xfrm>
              <a:off x="845575"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6" name="Google Shape;366;p39"/>
          <p:cNvGrpSpPr/>
          <p:nvPr/>
        </p:nvGrpSpPr>
        <p:grpSpPr>
          <a:xfrm rot="10800000">
            <a:off x="2296375" y="3339567"/>
            <a:ext cx="92400" cy="411825"/>
            <a:chOff x="2070100" y="2563700"/>
            <a:chExt cx="92400" cy="411825"/>
          </a:xfrm>
        </p:grpSpPr>
        <p:cxnSp>
          <p:nvCxnSpPr>
            <p:cNvPr id="367" name="Google Shape;367;p39"/>
            <p:cNvCxnSpPr/>
            <p:nvPr/>
          </p:nvCxnSpPr>
          <p:spPr>
            <a:xfrm>
              <a:off x="2116300" y="2616125"/>
              <a:ext cx="0" cy="359400"/>
            </a:xfrm>
            <a:prstGeom prst="straightConnector1">
              <a:avLst/>
            </a:prstGeom>
            <a:noFill/>
            <a:ln cap="flat" cmpd="sng" w="9525">
              <a:solidFill>
                <a:srgbClr val="000000"/>
              </a:solidFill>
              <a:prstDash val="solid"/>
              <a:round/>
              <a:headEnd len="med" w="med" type="none"/>
              <a:tailEnd len="med" w="med" type="none"/>
            </a:ln>
          </p:spPr>
        </p:cxnSp>
        <p:sp>
          <p:nvSpPr>
            <p:cNvPr id="368" name="Google Shape;368;p39"/>
            <p:cNvSpPr/>
            <p:nvPr/>
          </p:nvSpPr>
          <p:spPr>
            <a:xfrm>
              <a:off x="2070100"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9" name="Google Shape;369;p39"/>
          <p:cNvGrpSpPr/>
          <p:nvPr/>
        </p:nvGrpSpPr>
        <p:grpSpPr>
          <a:xfrm>
            <a:off x="3747175" y="3060165"/>
            <a:ext cx="92400" cy="411825"/>
            <a:chOff x="845575" y="2563700"/>
            <a:chExt cx="92400" cy="411825"/>
          </a:xfrm>
        </p:grpSpPr>
        <p:cxnSp>
          <p:nvCxnSpPr>
            <p:cNvPr id="370" name="Google Shape;370;p39"/>
            <p:cNvCxnSpPr/>
            <p:nvPr/>
          </p:nvCxnSpPr>
          <p:spPr>
            <a:xfrm>
              <a:off x="891775" y="2616125"/>
              <a:ext cx="0" cy="359400"/>
            </a:xfrm>
            <a:prstGeom prst="straightConnector1">
              <a:avLst/>
            </a:prstGeom>
            <a:noFill/>
            <a:ln cap="flat" cmpd="sng" w="9525">
              <a:solidFill>
                <a:srgbClr val="000000"/>
              </a:solidFill>
              <a:prstDash val="solid"/>
              <a:round/>
              <a:headEnd len="med" w="med" type="none"/>
              <a:tailEnd len="med" w="med" type="none"/>
            </a:ln>
          </p:spPr>
        </p:cxnSp>
        <p:sp>
          <p:nvSpPr>
            <p:cNvPr id="371" name="Google Shape;371;p39"/>
            <p:cNvSpPr/>
            <p:nvPr/>
          </p:nvSpPr>
          <p:spPr>
            <a:xfrm>
              <a:off x="845575"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2" name="Google Shape;372;p39"/>
          <p:cNvGrpSpPr/>
          <p:nvPr/>
        </p:nvGrpSpPr>
        <p:grpSpPr>
          <a:xfrm rot="10800000">
            <a:off x="5197975" y="3339567"/>
            <a:ext cx="92400" cy="411825"/>
            <a:chOff x="2070100" y="2563700"/>
            <a:chExt cx="92400" cy="411825"/>
          </a:xfrm>
        </p:grpSpPr>
        <p:cxnSp>
          <p:nvCxnSpPr>
            <p:cNvPr id="373" name="Google Shape;373;p39"/>
            <p:cNvCxnSpPr/>
            <p:nvPr/>
          </p:nvCxnSpPr>
          <p:spPr>
            <a:xfrm>
              <a:off x="2116300" y="2616125"/>
              <a:ext cx="0" cy="359400"/>
            </a:xfrm>
            <a:prstGeom prst="straightConnector1">
              <a:avLst/>
            </a:prstGeom>
            <a:noFill/>
            <a:ln cap="flat" cmpd="sng" w="9525">
              <a:solidFill>
                <a:srgbClr val="000000"/>
              </a:solidFill>
              <a:prstDash val="solid"/>
              <a:round/>
              <a:headEnd len="med" w="med" type="none"/>
              <a:tailEnd len="med" w="med" type="none"/>
            </a:ln>
          </p:spPr>
        </p:cxnSp>
        <p:sp>
          <p:nvSpPr>
            <p:cNvPr id="374" name="Google Shape;374;p39"/>
            <p:cNvSpPr/>
            <p:nvPr/>
          </p:nvSpPr>
          <p:spPr>
            <a:xfrm>
              <a:off x="2070100"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5" name="Google Shape;375;p39"/>
          <p:cNvGrpSpPr/>
          <p:nvPr/>
        </p:nvGrpSpPr>
        <p:grpSpPr>
          <a:xfrm>
            <a:off x="6648775" y="3060165"/>
            <a:ext cx="92400" cy="411825"/>
            <a:chOff x="845575" y="2563700"/>
            <a:chExt cx="92400" cy="411825"/>
          </a:xfrm>
        </p:grpSpPr>
        <p:cxnSp>
          <p:nvCxnSpPr>
            <p:cNvPr id="376" name="Google Shape;376;p39"/>
            <p:cNvCxnSpPr/>
            <p:nvPr/>
          </p:nvCxnSpPr>
          <p:spPr>
            <a:xfrm>
              <a:off x="891775" y="2616125"/>
              <a:ext cx="0" cy="359400"/>
            </a:xfrm>
            <a:prstGeom prst="straightConnector1">
              <a:avLst/>
            </a:prstGeom>
            <a:noFill/>
            <a:ln cap="flat" cmpd="sng" w="9525">
              <a:solidFill>
                <a:srgbClr val="000000"/>
              </a:solidFill>
              <a:prstDash val="solid"/>
              <a:round/>
              <a:headEnd len="med" w="med" type="none"/>
              <a:tailEnd len="med" w="med" type="none"/>
            </a:ln>
          </p:spPr>
        </p:cxnSp>
        <p:sp>
          <p:nvSpPr>
            <p:cNvPr id="377" name="Google Shape;377;p39"/>
            <p:cNvSpPr/>
            <p:nvPr/>
          </p:nvSpPr>
          <p:spPr>
            <a:xfrm>
              <a:off x="845575"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sp>
        <p:nvSpPr>
          <p:cNvPr id="382" name="Google Shape;382;p40"/>
          <p:cNvSpPr txBox="1"/>
          <p:nvPr>
            <p:ph type="ctrTitle"/>
          </p:nvPr>
        </p:nvSpPr>
        <p:spPr>
          <a:xfrm>
            <a:off x="1561325" y="603325"/>
            <a:ext cx="7305900" cy="291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4700">
                <a:solidFill>
                  <a:srgbClr val="FF0000"/>
                </a:solidFill>
                <a:latin typeface="Satisfy"/>
                <a:ea typeface="Satisfy"/>
                <a:cs typeface="Satisfy"/>
                <a:sym typeface="Satisfy"/>
              </a:rPr>
              <a:t>Hair Fall</a:t>
            </a:r>
            <a:r>
              <a:rPr lang="en-GB" sz="4700">
                <a:solidFill>
                  <a:srgbClr val="FF0000"/>
                </a:solidFill>
                <a:latin typeface="Satisfy"/>
                <a:ea typeface="Satisfy"/>
                <a:cs typeface="Satisfy"/>
                <a:sym typeface="Satisfy"/>
              </a:rPr>
              <a:t> is unavoidable.</a:t>
            </a:r>
            <a:endParaRPr sz="4700">
              <a:solidFill>
                <a:srgbClr val="FF0000"/>
              </a:solidFill>
              <a:latin typeface="Satisfy"/>
              <a:ea typeface="Satisfy"/>
              <a:cs typeface="Satisfy"/>
              <a:sym typeface="Satisfy"/>
            </a:endParaRPr>
          </a:p>
          <a:p>
            <a:pPr indent="0" lvl="0" marL="0" rtl="0" algn="l">
              <a:spcBef>
                <a:spcPts val="0"/>
              </a:spcBef>
              <a:spcAft>
                <a:spcPts val="0"/>
              </a:spcAft>
              <a:buNone/>
            </a:pPr>
            <a:r>
              <a:rPr lang="en-GB" sz="4800">
                <a:solidFill>
                  <a:srgbClr val="0000FF"/>
                </a:solidFill>
                <a:latin typeface="Satisfy"/>
                <a:ea typeface="Satisfy"/>
                <a:cs typeface="Satisfy"/>
                <a:sym typeface="Satisfy"/>
              </a:rPr>
              <a:t>Automation in Hair Wig </a:t>
            </a:r>
            <a:endParaRPr sz="4800">
              <a:solidFill>
                <a:srgbClr val="0000FF"/>
              </a:solidFill>
              <a:latin typeface="Satisfy"/>
              <a:ea typeface="Satisfy"/>
              <a:cs typeface="Satisfy"/>
              <a:sym typeface="Satisfy"/>
            </a:endParaRPr>
          </a:p>
          <a:p>
            <a:pPr indent="0" lvl="0" marL="0" rtl="0" algn="l">
              <a:spcBef>
                <a:spcPts val="0"/>
              </a:spcBef>
              <a:spcAft>
                <a:spcPts val="0"/>
              </a:spcAft>
              <a:buNone/>
            </a:pPr>
            <a:r>
              <a:rPr lang="en-GB" sz="4800">
                <a:solidFill>
                  <a:srgbClr val="0000FF"/>
                </a:solidFill>
                <a:latin typeface="Satisfy"/>
                <a:ea typeface="Satisfy"/>
                <a:cs typeface="Satisfy"/>
                <a:sym typeface="Satisfy"/>
              </a:rPr>
              <a:t>Manufacturing is inevitable.</a:t>
            </a:r>
            <a:endParaRPr sz="4800">
              <a:solidFill>
                <a:srgbClr val="0000FF"/>
              </a:solidFill>
              <a:latin typeface="Satisfy"/>
              <a:ea typeface="Satisfy"/>
              <a:cs typeface="Satisfy"/>
              <a:sym typeface="Satisfy"/>
            </a:endParaRPr>
          </a:p>
          <a:p>
            <a:pPr indent="0" lvl="0" marL="0" rtl="0" algn="l">
              <a:spcBef>
                <a:spcPts val="0"/>
              </a:spcBef>
              <a:spcAft>
                <a:spcPts val="0"/>
              </a:spcAft>
              <a:buNone/>
            </a:pPr>
            <a:r>
              <a:t/>
            </a:r>
            <a:endParaRPr sz="4800">
              <a:solidFill>
                <a:srgbClr val="980000"/>
              </a:solidFill>
              <a:latin typeface="Satisfy"/>
              <a:ea typeface="Satisfy"/>
              <a:cs typeface="Satisfy"/>
              <a:sym typeface="Satisfy"/>
            </a:endParaRPr>
          </a:p>
          <a:p>
            <a:pPr indent="0" lvl="0" marL="0" rtl="0" algn="l">
              <a:spcBef>
                <a:spcPts val="0"/>
              </a:spcBef>
              <a:spcAft>
                <a:spcPts val="0"/>
              </a:spcAft>
              <a:buNone/>
            </a:pPr>
            <a:r>
              <a:rPr lang="en-GB" sz="4800">
                <a:solidFill>
                  <a:srgbClr val="980000"/>
                </a:solidFill>
                <a:latin typeface="Satisfy"/>
                <a:ea typeface="Satisfy"/>
                <a:cs typeface="Satisfy"/>
                <a:sym typeface="Satisfy"/>
              </a:rPr>
              <a:t>Thank You :D </a:t>
            </a:r>
            <a:endParaRPr sz="4800">
              <a:solidFill>
                <a:srgbClr val="980000"/>
              </a:solidFill>
              <a:latin typeface="Satisfy"/>
              <a:ea typeface="Satisfy"/>
              <a:cs typeface="Satisfy"/>
              <a:sym typeface="Satisfy"/>
            </a:endParaRPr>
          </a:p>
          <a:p>
            <a:pPr indent="0" lvl="0" marL="0" rtl="0" algn="l">
              <a:spcBef>
                <a:spcPts val="0"/>
              </a:spcBef>
              <a:spcAft>
                <a:spcPts val="0"/>
              </a:spcAft>
              <a:buNone/>
            </a:pPr>
            <a:r>
              <a:t/>
            </a:r>
            <a:endParaRPr sz="5000">
              <a:solidFill>
                <a:srgbClr val="000000"/>
              </a:solidFill>
            </a:endParaRPr>
          </a:p>
          <a:p>
            <a:pPr indent="0" lvl="0" marL="0" rtl="0" algn="l">
              <a:spcBef>
                <a:spcPts val="0"/>
              </a:spcBef>
              <a:spcAft>
                <a:spcPts val="0"/>
              </a:spcAft>
              <a:buNone/>
            </a:pPr>
            <a:r>
              <a:t/>
            </a:r>
            <a:endParaRPr sz="5000">
              <a:solidFill>
                <a:srgbClr val="000000"/>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FE2F3"/>
        </a:solidFill>
      </p:bgPr>
    </p:bg>
    <p:spTree>
      <p:nvGrpSpPr>
        <p:cNvPr id="143" name="Shape 143"/>
        <p:cNvGrpSpPr/>
        <p:nvPr/>
      </p:nvGrpSpPr>
      <p:grpSpPr>
        <a:xfrm>
          <a:off x="0" y="0"/>
          <a:ext cx="0" cy="0"/>
          <a:chOff x="0" y="0"/>
          <a:chExt cx="0" cy="0"/>
        </a:xfrm>
      </p:grpSpPr>
      <p:sp>
        <p:nvSpPr>
          <p:cNvPr id="144" name="Google Shape;144;p19"/>
          <p:cNvSpPr txBox="1"/>
          <p:nvPr>
            <p:ph type="title"/>
          </p:nvPr>
        </p:nvSpPr>
        <p:spPr>
          <a:xfrm>
            <a:off x="507650" y="6333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Overview</a:t>
            </a:r>
            <a:endParaRPr/>
          </a:p>
        </p:txBody>
      </p:sp>
      <p:pic>
        <p:nvPicPr>
          <p:cNvPr id="145" name="Google Shape;145;p19"/>
          <p:cNvPicPr preferRelativeResize="0"/>
          <p:nvPr/>
        </p:nvPicPr>
        <p:blipFill>
          <a:blip r:embed="rId3">
            <a:alphaModFix/>
          </a:blip>
          <a:stretch>
            <a:fillRect/>
          </a:stretch>
        </p:blipFill>
        <p:spPr>
          <a:xfrm>
            <a:off x="3695725" y="2288600"/>
            <a:ext cx="5187550" cy="2745350"/>
          </a:xfrm>
          <a:prstGeom prst="rect">
            <a:avLst/>
          </a:prstGeom>
          <a:noFill/>
          <a:ln cap="flat" cmpd="sng" w="12700">
            <a:solidFill>
              <a:srgbClr val="000000"/>
            </a:solidFill>
            <a:prstDash val="solid"/>
            <a:miter lim="8000"/>
            <a:headEnd len="sm" w="sm" type="none"/>
            <a:tailEnd len="sm" w="sm" type="none"/>
          </a:ln>
        </p:spPr>
      </p:pic>
      <p:pic>
        <p:nvPicPr>
          <p:cNvPr id="146" name="Google Shape;146;p19"/>
          <p:cNvPicPr preferRelativeResize="0"/>
          <p:nvPr/>
        </p:nvPicPr>
        <p:blipFill rotWithShape="1">
          <a:blip r:embed="rId4">
            <a:alphaModFix/>
          </a:blip>
          <a:srcRect b="23686" l="0" r="0" t="17929"/>
          <a:stretch/>
        </p:blipFill>
        <p:spPr>
          <a:xfrm>
            <a:off x="95000" y="1256400"/>
            <a:ext cx="5489975" cy="1135850"/>
          </a:xfrm>
          <a:prstGeom prst="rect">
            <a:avLst/>
          </a:prstGeom>
          <a:noFill/>
          <a:ln cap="flat" cmpd="sng" w="12700">
            <a:solidFill>
              <a:srgbClr val="000000"/>
            </a:solidFill>
            <a:prstDash val="solid"/>
            <a:miter lim="8000"/>
            <a:headEnd len="sm" w="sm" type="none"/>
            <a:tailEnd len="sm" w="sm" type="none"/>
          </a:ln>
        </p:spPr>
      </p:pic>
      <p:sp>
        <p:nvSpPr>
          <p:cNvPr id="147" name="Google Shape;147;p19"/>
          <p:cNvSpPr txBox="1"/>
          <p:nvPr/>
        </p:nvSpPr>
        <p:spPr>
          <a:xfrm>
            <a:off x="6014075" y="455975"/>
            <a:ext cx="2869200" cy="1743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1600">
                <a:latin typeface="Source Sans Pro"/>
                <a:ea typeface="Source Sans Pro"/>
                <a:cs typeface="Source Sans Pro"/>
                <a:sym typeface="Source Sans Pro"/>
              </a:rPr>
              <a:t>Our Product is to help in Automating  the  making of Hair Wigs with minimal human intervention . The product is  focussed on Faster production and Safety of the Labourers </a:t>
            </a:r>
            <a:r>
              <a:rPr lang="en-GB">
                <a:latin typeface="Source Sans Pro"/>
                <a:ea typeface="Source Sans Pro"/>
                <a:cs typeface="Source Sans Pro"/>
                <a:sym typeface="Source Sans Pro"/>
              </a:rPr>
              <a:t>.</a:t>
            </a:r>
            <a:endParaRPr>
              <a:latin typeface="Source Sans Pro"/>
              <a:ea typeface="Source Sans Pro"/>
              <a:cs typeface="Source Sans Pro"/>
              <a:sym typeface="Source Sans Pro"/>
            </a:endParaRPr>
          </a:p>
          <a:p>
            <a:pPr indent="0" lvl="0" marL="0" rtl="0" algn="l">
              <a:spcBef>
                <a:spcPts val="0"/>
              </a:spcBef>
              <a:spcAft>
                <a:spcPts val="0"/>
              </a:spcAft>
              <a:buNone/>
            </a:pPr>
            <a:r>
              <a:t/>
            </a:r>
            <a:endParaRPr>
              <a:latin typeface="Lato"/>
              <a:ea typeface="Lato"/>
              <a:cs typeface="Lato"/>
              <a:sym typeface="Lato"/>
            </a:endParaRPr>
          </a:p>
        </p:txBody>
      </p:sp>
      <p:sp>
        <p:nvSpPr>
          <p:cNvPr id="148" name="Google Shape;148;p19"/>
          <p:cNvSpPr txBox="1"/>
          <p:nvPr/>
        </p:nvSpPr>
        <p:spPr>
          <a:xfrm>
            <a:off x="205625" y="2648925"/>
            <a:ext cx="3368100" cy="22680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n-GB" sz="1700">
                <a:latin typeface="Source Sans Pro"/>
                <a:ea typeface="Source Sans Pro"/>
                <a:cs typeface="Source Sans Pro"/>
                <a:sym typeface="Source Sans Pro"/>
              </a:rPr>
              <a:t>We plan on doing this activity by integrating industrial robots </a:t>
            </a:r>
            <a:endParaRPr sz="1700">
              <a:latin typeface="Source Sans Pro"/>
              <a:ea typeface="Source Sans Pro"/>
              <a:cs typeface="Source Sans Pro"/>
              <a:sym typeface="Source Sans Pro"/>
            </a:endParaRPr>
          </a:p>
          <a:p>
            <a:pPr indent="0" lvl="0" marL="0" rtl="0" algn="just">
              <a:lnSpc>
                <a:spcPct val="115000"/>
              </a:lnSpc>
              <a:spcBef>
                <a:spcPts val="0"/>
              </a:spcBef>
              <a:spcAft>
                <a:spcPts val="0"/>
              </a:spcAft>
              <a:buNone/>
            </a:pPr>
            <a:r>
              <a:rPr lang="en-GB" sz="1700">
                <a:latin typeface="Source Sans Pro"/>
                <a:ea typeface="Source Sans Pro"/>
                <a:cs typeface="Source Sans Pro"/>
                <a:sym typeface="Source Sans Pro"/>
              </a:rPr>
              <a:t>(Automated Guided Vehicles) and  automation with the current structure of using labour without compromising on the quality of the final hair bundle. </a:t>
            </a:r>
            <a:r>
              <a:rPr lang="en-GB" sz="1500">
                <a:latin typeface="Source Sans Pro"/>
                <a:ea typeface="Source Sans Pro"/>
                <a:cs typeface="Source Sans Pro"/>
                <a:sym typeface="Source Sans Pro"/>
              </a:rPr>
              <a:t> </a:t>
            </a:r>
            <a:endParaRPr sz="1600">
              <a:latin typeface="Lato"/>
              <a:ea typeface="Lato"/>
              <a:cs typeface="Lato"/>
              <a:sym typeface="La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4A7D6"/>
        </a:solidFill>
      </p:bgPr>
    </p:bg>
    <p:spTree>
      <p:nvGrpSpPr>
        <p:cNvPr id="152" name="Shape 152"/>
        <p:cNvGrpSpPr/>
        <p:nvPr/>
      </p:nvGrpSpPr>
      <p:grpSpPr>
        <a:xfrm>
          <a:off x="0" y="0"/>
          <a:ext cx="0" cy="0"/>
          <a:chOff x="0" y="0"/>
          <a:chExt cx="0" cy="0"/>
        </a:xfrm>
      </p:grpSpPr>
      <p:pic>
        <p:nvPicPr>
          <p:cNvPr id="153" name="Google Shape;153;p20"/>
          <p:cNvPicPr preferRelativeResize="0"/>
          <p:nvPr/>
        </p:nvPicPr>
        <p:blipFill>
          <a:blip r:embed="rId3">
            <a:alphaModFix/>
          </a:blip>
          <a:stretch>
            <a:fillRect/>
          </a:stretch>
        </p:blipFill>
        <p:spPr>
          <a:xfrm>
            <a:off x="666775" y="1460625"/>
            <a:ext cx="3394475" cy="3353075"/>
          </a:xfrm>
          <a:prstGeom prst="rect">
            <a:avLst/>
          </a:prstGeom>
          <a:noFill/>
          <a:ln cap="flat" cmpd="sng" w="12700">
            <a:solidFill>
              <a:srgbClr val="000000"/>
            </a:solidFill>
            <a:prstDash val="solid"/>
            <a:miter lim="8000"/>
            <a:headEnd len="sm" w="sm" type="none"/>
            <a:tailEnd len="sm" w="sm" type="none"/>
          </a:ln>
        </p:spPr>
      </p:pic>
      <p:sp>
        <p:nvSpPr>
          <p:cNvPr id="154" name="Google Shape;154;p20"/>
          <p:cNvSpPr txBox="1"/>
          <p:nvPr/>
        </p:nvSpPr>
        <p:spPr>
          <a:xfrm>
            <a:off x="4356725" y="529900"/>
            <a:ext cx="4463400" cy="1244700"/>
          </a:xfrm>
          <a:prstGeom prst="rect">
            <a:avLst/>
          </a:prstGeom>
          <a:noFill/>
          <a:ln>
            <a:noFill/>
          </a:ln>
        </p:spPr>
        <p:txBody>
          <a:bodyPr anchorCtr="0" anchor="t" bIns="91425" lIns="91425" spcFirstLastPara="1" rIns="91425" wrap="square" tIns="91425">
            <a:noAutofit/>
          </a:bodyPr>
          <a:lstStyle/>
          <a:p>
            <a:pPr indent="0" lvl="0" marL="0" rtl="0" algn="l">
              <a:lnSpc>
                <a:spcPct val="125000"/>
              </a:lnSpc>
              <a:spcBef>
                <a:spcPts val="1000"/>
              </a:spcBef>
              <a:spcAft>
                <a:spcPts val="0"/>
              </a:spcAft>
              <a:buNone/>
            </a:pPr>
            <a:r>
              <a:rPr lang="en-GB" sz="1600">
                <a:latin typeface="Proxima Nova"/>
                <a:ea typeface="Proxima Nova"/>
                <a:cs typeface="Proxima Nova"/>
                <a:sym typeface="Proxima Nova"/>
              </a:rPr>
              <a:t>Over the five years to 2020, industry revenue is projected to grow at an annualized rate of </a:t>
            </a:r>
            <a:r>
              <a:rPr b="1" lang="en-GB" sz="1600">
                <a:latin typeface="Proxima Nova"/>
                <a:ea typeface="Proxima Nova"/>
                <a:cs typeface="Proxima Nova"/>
                <a:sym typeface="Proxima Nova"/>
              </a:rPr>
              <a:t>1.8% to $390.6 million.</a:t>
            </a:r>
            <a:endParaRPr b="1" sz="1600">
              <a:latin typeface="Proxima Nova"/>
              <a:ea typeface="Proxima Nova"/>
              <a:cs typeface="Proxima Nova"/>
              <a:sym typeface="Proxima Nova"/>
            </a:endParaRPr>
          </a:p>
          <a:p>
            <a:pPr indent="0" lvl="0" marL="0" rtl="0" algn="ctr">
              <a:lnSpc>
                <a:spcPct val="125000"/>
              </a:lnSpc>
              <a:spcBef>
                <a:spcPts val="1000"/>
              </a:spcBef>
              <a:spcAft>
                <a:spcPts val="0"/>
              </a:spcAft>
              <a:buNone/>
            </a:pPr>
            <a:r>
              <a:t/>
            </a:r>
            <a:endParaRPr b="1" sz="1300">
              <a:latin typeface="Proxima Nova"/>
              <a:ea typeface="Proxima Nova"/>
              <a:cs typeface="Proxima Nova"/>
              <a:sym typeface="Proxima Nova"/>
            </a:endParaRPr>
          </a:p>
        </p:txBody>
      </p:sp>
      <p:pic>
        <p:nvPicPr>
          <p:cNvPr id="155" name="Google Shape;155;p20"/>
          <p:cNvPicPr preferRelativeResize="0"/>
          <p:nvPr/>
        </p:nvPicPr>
        <p:blipFill>
          <a:blip r:embed="rId4">
            <a:alphaModFix/>
          </a:blip>
          <a:stretch>
            <a:fillRect/>
          </a:stretch>
        </p:blipFill>
        <p:spPr>
          <a:xfrm>
            <a:off x="4356725" y="1726450"/>
            <a:ext cx="4463400" cy="2226671"/>
          </a:xfrm>
          <a:prstGeom prst="rect">
            <a:avLst/>
          </a:prstGeom>
          <a:noFill/>
          <a:ln cap="flat" cmpd="sng" w="12700">
            <a:solidFill>
              <a:srgbClr val="000000"/>
            </a:solidFill>
            <a:prstDash val="solid"/>
            <a:miter lim="8000"/>
            <a:headEnd len="sm" w="sm" type="none"/>
            <a:tailEnd len="sm" w="sm" type="none"/>
          </a:ln>
        </p:spPr>
      </p:pic>
      <p:sp>
        <p:nvSpPr>
          <p:cNvPr id="156" name="Google Shape;156;p20"/>
          <p:cNvSpPr txBox="1"/>
          <p:nvPr/>
        </p:nvSpPr>
        <p:spPr>
          <a:xfrm>
            <a:off x="664375" y="632225"/>
            <a:ext cx="3862500" cy="48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2600">
                <a:solidFill>
                  <a:schemeClr val="dk2"/>
                </a:solidFill>
                <a:latin typeface="Raleway"/>
                <a:ea typeface="Raleway"/>
                <a:cs typeface="Raleway"/>
                <a:sym typeface="Raleway"/>
              </a:rPr>
              <a:t>STATISTICS</a:t>
            </a:r>
            <a:endParaRPr>
              <a:latin typeface="Lato"/>
              <a:ea typeface="Lato"/>
              <a:cs typeface="Lato"/>
              <a:sym typeface="Lato"/>
            </a:endParaRPr>
          </a:p>
        </p:txBody>
      </p:sp>
      <p:sp>
        <p:nvSpPr>
          <p:cNvPr id="157" name="Google Shape;157;p20"/>
          <p:cNvSpPr txBox="1"/>
          <p:nvPr/>
        </p:nvSpPr>
        <p:spPr>
          <a:xfrm>
            <a:off x="4356725" y="3992800"/>
            <a:ext cx="4559700" cy="1035300"/>
          </a:xfrm>
          <a:prstGeom prst="rect">
            <a:avLst/>
          </a:prstGeom>
          <a:noFill/>
          <a:ln>
            <a:noFill/>
          </a:ln>
        </p:spPr>
        <p:txBody>
          <a:bodyPr anchorCtr="0" anchor="t" bIns="91425" lIns="91425" spcFirstLastPara="1" rIns="91425" wrap="square" tIns="91425">
            <a:noAutofit/>
          </a:bodyPr>
          <a:lstStyle/>
          <a:p>
            <a:pPr indent="0" lvl="0" marL="0" rtl="0" algn="l">
              <a:lnSpc>
                <a:spcPct val="125000"/>
              </a:lnSpc>
              <a:spcBef>
                <a:spcPts val="1000"/>
              </a:spcBef>
              <a:spcAft>
                <a:spcPts val="0"/>
              </a:spcAft>
              <a:buNone/>
            </a:pPr>
            <a:r>
              <a:rPr b="1" lang="en-GB">
                <a:latin typeface="Proxima Nova"/>
                <a:ea typeface="Proxima Nova"/>
                <a:cs typeface="Proxima Nova"/>
                <a:sym typeface="Proxima Nova"/>
              </a:rPr>
              <a:t>Africa</a:t>
            </a:r>
            <a:r>
              <a:rPr lang="en-GB">
                <a:latin typeface="Proxima Nova"/>
                <a:ea typeface="Proxima Nova"/>
                <a:cs typeface="Proxima Nova"/>
                <a:sym typeface="Proxima Nova"/>
              </a:rPr>
              <a:t> is the second-largest destination for wigs, making up </a:t>
            </a:r>
            <a:r>
              <a:rPr b="1" lang="en-GB">
                <a:latin typeface="Proxima Nova"/>
                <a:ea typeface="Proxima Nova"/>
                <a:cs typeface="Proxima Nova"/>
                <a:sym typeface="Proxima Nova"/>
              </a:rPr>
              <a:t>37%</a:t>
            </a:r>
            <a:r>
              <a:rPr lang="en-GB">
                <a:latin typeface="Proxima Nova"/>
                <a:ea typeface="Proxima Nova"/>
                <a:cs typeface="Proxima Nova"/>
                <a:sym typeface="Proxima Nova"/>
              </a:rPr>
              <a:t> of the overall market, just behind the </a:t>
            </a:r>
            <a:r>
              <a:rPr b="1" lang="en-GB">
                <a:latin typeface="Proxima Nova"/>
                <a:ea typeface="Proxima Nova"/>
                <a:cs typeface="Proxima Nova"/>
                <a:sym typeface="Proxima Nova"/>
              </a:rPr>
              <a:t>US’s market share of 39%</a:t>
            </a:r>
            <a:r>
              <a:rPr lang="en-GB">
                <a:latin typeface="Proxima Nova"/>
                <a:ea typeface="Proxima Nova"/>
                <a:cs typeface="Proxima Nova"/>
                <a:sym typeface="Proxima Nova"/>
              </a:rPr>
              <a:t>. </a:t>
            </a:r>
            <a:endParaRPr>
              <a:latin typeface="Proxima Nova"/>
              <a:ea typeface="Proxima Nova"/>
              <a:cs typeface="Proxima Nova"/>
              <a:sym typeface="Proxima Nova"/>
            </a:endParaRPr>
          </a:p>
          <a:p>
            <a:pPr indent="0" lvl="0" marL="0" rtl="0" algn="l">
              <a:spcBef>
                <a:spcPts val="0"/>
              </a:spcBef>
              <a:spcAft>
                <a:spcPts val="0"/>
              </a:spcAft>
              <a:buNone/>
            </a:pPr>
            <a:r>
              <a:t/>
            </a:r>
            <a:endParaRPr>
              <a:latin typeface="Lato"/>
              <a:ea typeface="Lato"/>
              <a:cs typeface="Lato"/>
              <a:sym typeface="La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CCCC"/>
        </a:solidFill>
      </p:bgPr>
    </p:bg>
    <p:spTree>
      <p:nvGrpSpPr>
        <p:cNvPr id="161" name="Shape 161"/>
        <p:cNvGrpSpPr/>
        <p:nvPr/>
      </p:nvGrpSpPr>
      <p:grpSpPr>
        <a:xfrm>
          <a:off x="0" y="0"/>
          <a:ext cx="0" cy="0"/>
          <a:chOff x="0" y="0"/>
          <a:chExt cx="0" cy="0"/>
        </a:xfrm>
      </p:grpSpPr>
      <p:pic>
        <p:nvPicPr>
          <p:cNvPr id="162" name="Google Shape;162;p21"/>
          <p:cNvPicPr preferRelativeResize="0"/>
          <p:nvPr/>
        </p:nvPicPr>
        <p:blipFill>
          <a:blip r:embed="rId3">
            <a:alphaModFix/>
          </a:blip>
          <a:stretch>
            <a:fillRect/>
          </a:stretch>
        </p:blipFill>
        <p:spPr>
          <a:xfrm>
            <a:off x="0" y="1703600"/>
            <a:ext cx="4643900" cy="2262795"/>
          </a:xfrm>
          <a:prstGeom prst="rect">
            <a:avLst/>
          </a:prstGeom>
          <a:noFill/>
          <a:ln>
            <a:noFill/>
          </a:ln>
        </p:spPr>
      </p:pic>
      <p:graphicFrame>
        <p:nvGraphicFramePr>
          <p:cNvPr id="163" name="Google Shape;163;p21"/>
          <p:cNvGraphicFramePr/>
          <p:nvPr/>
        </p:nvGraphicFramePr>
        <p:xfrm>
          <a:off x="4643900" y="1029150"/>
          <a:ext cx="3000000" cy="3000000"/>
        </p:xfrm>
        <a:graphic>
          <a:graphicData uri="http://schemas.openxmlformats.org/drawingml/2006/table">
            <a:tbl>
              <a:tblPr>
                <a:noFill/>
                <a:tableStyleId>{15D68F07-501F-46BD-8AA4-402551672D4E}</a:tableStyleId>
              </a:tblPr>
              <a:tblGrid>
                <a:gridCol w="1955900"/>
                <a:gridCol w="1998775"/>
              </a:tblGrid>
              <a:tr h="381000">
                <a:tc>
                  <a:txBody>
                    <a:bodyPr/>
                    <a:lstStyle/>
                    <a:p>
                      <a:pPr indent="0" lvl="0" marL="0" rtl="0" algn="l">
                        <a:spcBef>
                          <a:spcPts val="0"/>
                        </a:spcBef>
                        <a:spcAft>
                          <a:spcPts val="0"/>
                        </a:spcAft>
                        <a:buNone/>
                      </a:pPr>
                      <a:r>
                        <a:rPr lang="en-GB" sz="1800">
                          <a:latin typeface="Trebuchet MS"/>
                          <a:ea typeface="Trebuchet MS"/>
                          <a:cs typeface="Trebuchet MS"/>
                          <a:sym typeface="Trebuchet MS"/>
                        </a:rPr>
                        <a:t>Natural Hair</a:t>
                      </a:r>
                      <a:endParaRPr sz="1800">
                        <a:latin typeface="Trebuchet MS"/>
                        <a:ea typeface="Trebuchet MS"/>
                        <a:cs typeface="Trebuchet MS"/>
                        <a:sym typeface="Trebuchet MS"/>
                      </a:endParaRPr>
                    </a:p>
                  </a:txBody>
                  <a:tcPr marT="91425" marB="91425" marR="91425" marL="91425">
                    <a:lnB cap="flat" cmpd="sng" w="9525">
                      <a:solidFill>
                        <a:srgbClr val="B7B7B7"/>
                      </a:solidFill>
                      <a:prstDash val="solid"/>
                      <a:round/>
                      <a:headEnd len="sm" w="sm" type="none"/>
                      <a:tailEnd len="sm" w="sm" type="none"/>
                    </a:lnB>
                  </a:tcPr>
                </a:tc>
                <a:tc>
                  <a:txBody>
                    <a:bodyPr/>
                    <a:lstStyle/>
                    <a:p>
                      <a:pPr indent="0" lvl="0" marL="0" rtl="0" algn="l">
                        <a:spcBef>
                          <a:spcPts val="0"/>
                        </a:spcBef>
                        <a:spcAft>
                          <a:spcPts val="0"/>
                        </a:spcAft>
                        <a:buNone/>
                      </a:pPr>
                      <a:r>
                        <a:rPr lang="en-GB" sz="1800">
                          <a:latin typeface="Trebuchet MS"/>
                          <a:ea typeface="Trebuchet MS"/>
                          <a:cs typeface="Trebuchet MS"/>
                          <a:sym typeface="Trebuchet MS"/>
                        </a:rPr>
                        <a:t>Synthetic Hair</a:t>
                      </a:r>
                      <a:endParaRPr sz="1800">
                        <a:latin typeface="Trebuchet MS"/>
                        <a:ea typeface="Trebuchet MS"/>
                        <a:cs typeface="Trebuchet MS"/>
                        <a:sym typeface="Trebuchet MS"/>
                      </a:endParaRPr>
                    </a:p>
                  </a:txBody>
                  <a:tcPr marT="91425" marB="91425" marR="91425" marL="91425"/>
                </a:tc>
              </a:tr>
              <a:tr h="469775">
                <a:tc>
                  <a:txBody>
                    <a:bodyPr/>
                    <a:lstStyle/>
                    <a:p>
                      <a:pPr indent="0" lvl="0" marL="0" rtl="0" algn="l">
                        <a:lnSpc>
                          <a:spcPct val="115000"/>
                        </a:lnSpc>
                        <a:spcBef>
                          <a:spcPts val="0"/>
                        </a:spcBef>
                        <a:spcAft>
                          <a:spcPts val="1300"/>
                        </a:spcAft>
                        <a:buNone/>
                      </a:pPr>
                      <a:r>
                        <a:rPr lang="en-GB" sz="1600">
                          <a:highlight>
                            <a:srgbClr val="FFFFFF"/>
                          </a:highlight>
                          <a:latin typeface="Source Sans Pro"/>
                          <a:ea typeface="Source Sans Pro"/>
                          <a:cs typeface="Source Sans Pro"/>
                          <a:sym typeface="Source Sans Pro"/>
                        </a:rPr>
                        <a:t> </a:t>
                      </a:r>
                      <a:r>
                        <a:rPr b="1" lang="en-GB" sz="1600">
                          <a:highlight>
                            <a:srgbClr val="FFFFFF"/>
                          </a:highlight>
                          <a:latin typeface="Satisfy"/>
                          <a:ea typeface="Satisfy"/>
                          <a:cs typeface="Satisfy"/>
                          <a:sym typeface="Satisfy"/>
                        </a:rPr>
                        <a:t>Longevity</a:t>
                      </a:r>
                      <a:endParaRPr>
                        <a:latin typeface="Satisfy"/>
                        <a:ea typeface="Satisfy"/>
                        <a:cs typeface="Satisfy"/>
                        <a:sym typeface="Satisfy"/>
                      </a:endParaRPr>
                    </a:p>
                  </a:txBody>
                  <a:tcPr marT="91425" marB="91425" marR="91425" marL="91425">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rtl="0" algn="l">
                        <a:lnSpc>
                          <a:spcPct val="115000"/>
                        </a:lnSpc>
                        <a:spcBef>
                          <a:spcPts val="0"/>
                        </a:spcBef>
                        <a:spcAft>
                          <a:spcPts val="1300"/>
                        </a:spcAft>
                        <a:buNone/>
                      </a:pPr>
                      <a:r>
                        <a:rPr b="1" lang="en-GB" sz="1600">
                          <a:highlight>
                            <a:srgbClr val="FFFFFF"/>
                          </a:highlight>
                          <a:latin typeface="Satisfy"/>
                          <a:ea typeface="Satisfy"/>
                          <a:cs typeface="Satisfy"/>
                          <a:sym typeface="Satisfy"/>
                        </a:rPr>
                        <a:t> Low Maintenance</a:t>
                      </a:r>
                      <a:endParaRPr/>
                    </a:p>
                  </a:txBody>
                  <a:tcPr marT="91425" marB="91425" marR="91425" marL="91425">
                    <a:lnL cap="flat" cmpd="sng" w="9525">
                      <a:solidFill>
                        <a:srgbClr val="B7B7B7"/>
                      </a:solidFill>
                      <a:prstDash val="solid"/>
                      <a:round/>
                      <a:headEnd len="sm" w="sm" type="none"/>
                      <a:tailEnd len="sm" w="sm" type="none"/>
                    </a:lnL>
                  </a:tcPr>
                </a:tc>
              </a:tr>
              <a:tr h="381000">
                <a:tc>
                  <a:txBody>
                    <a:bodyPr/>
                    <a:lstStyle/>
                    <a:p>
                      <a:pPr indent="0" lvl="0" marL="0" rtl="0" algn="l">
                        <a:lnSpc>
                          <a:spcPct val="115000"/>
                        </a:lnSpc>
                        <a:spcBef>
                          <a:spcPts val="0"/>
                        </a:spcBef>
                        <a:spcAft>
                          <a:spcPts val="1300"/>
                        </a:spcAft>
                        <a:buNone/>
                      </a:pPr>
                      <a:r>
                        <a:rPr b="1" lang="en-GB" sz="1600">
                          <a:highlight>
                            <a:srgbClr val="FFFFFF"/>
                          </a:highlight>
                          <a:latin typeface="Satisfy"/>
                          <a:ea typeface="Satisfy"/>
                          <a:cs typeface="Satisfy"/>
                          <a:sym typeface="Satisfy"/>
                        </a:rPr>
                        <a:t>Styling Versatility</a:t>
                      </a:r>
                      <a:endParaRPr>
                        <a:latin typeface="Satisfy"/>
                        <a:ea typeface="Satisfy"/>
                        <a:cs typeface="Satisfy"/>
                        <a:sym typeface="Satisfy"/>
                      </a:endParaRPr>
                    </a:p>
                  </a:txBody>
                  <a:tcPr marT="91425" marB="91425" marR="91425" marL="91425">
                    <a:lnT cap="flat" cmpd="sng" w="9525">
                      <a:solidFill>
                        <a:srgbClr val="B7B7B7"/>
                      </a:solidFill>
                      <a:prstDash val="solid"/>
                      <a:round/>
                      <a:headEnd len="sm" w="sm" type="none"/>
                      <a:tailEnd len="sm" w="sm" type="none"/>
                    </a:lnT>
                  </a:tcPr>
                </a:tc>
                <a:tc>
                  <a:txBody>
                    <a:bodyPr/>
                    <a:lstStyle/>
                    <a:p>
                      <a:pPr indent="0" lvl="0" marL="0" rtl="0" algn="l">
                        <a:lnSpc>
                          <a:spcPct val="115000"/>
                        </a:lnSpc>
                        <a:spcBef>
                          <a:spcPts val="0"/>
                        </a:spcBef>
                        <a:spcAft>
                          <a:spcPts val="1300"/>
                        </a:spcAft>
                        <a:buNone/>
                      </a:pPr>
                      <a:r>
                        <a:rPr b="1" lang="en-GB" sz="1600">
                          <a:highlight>
                            <a:srgbClr val="FFFFFF"/>
                          </a:highlight>
                          <a:latin typeface="Satisfy"/>
                          <a:ea typeface="Satisfy"/>
                          <a:cs typeface="Satisfy"/>
                          <a:sym typeface="Satisfy"/>
                        </a:rPr>
                        <a:t>Easy Care</a:t>
                      </a:r>
                      <a:endParaRPr b="1" sz="1600">
                        <a:highlight>
                          <a:srgbClr val="FFFFFF"/>
                        </a:highlight>
                        <a:latin typeface="Satisfy"/>
                        <a:ea typeface="Satisfy"/>
                        <a:cs typeface="Satisfy"/>
                        <a:sym typeface="Satisfy"/>
                      </a:endParaRPr>
                    </a:p>
                  </a:txBody>
                  <a:tcPr marT="91425" marB="91425" marR="91425" marL="91425"/>
                </a:tc>
              </a:tr>
              <a:tr h="381000">
                <a:tc>
                  <a:txBody>
                    <a:bodyPr/>
                    <a:lstStyle/>
                    <a:p>
                      <a:pPr indent="0" lvl="0" marL="0" rtl="0" algn="l">
                        <a:lnSpc>
                          <a:spcPct val="115000"/>
                        </a:lnSpc>
                        <a:spcBef>
                          <a:spcPts val="0"/>
                        </a:spcBef>
                        <a:spcAft>
                          <a:spcPts val="1300"/>
                        </a:spcAft>
                        <a:buNone/>
                      </a:pPr>
                      <a:r>
                        <a:rPr lang="en-GB" sz="1600">
                          <a:highlight>
                            <a:srgbClr val="FFFFFF"/>
                          </a:highlight>
                          <a:latin typeface="Source Sans Pro"/>
                          <a:ea typeface="Source Sans Pro"/>
                          <a:cs typeface="Source Sans Pro"/>
                          <a:sym typeface="Source Sans Pro"/>
                        </a:rPr>
                        <a:t> </a:t>
                      </a:r>
                      <a:r>
                        <a:rPr b="1" lang="en-GB" sz="1600">
                          <a:highlight>
                            <a:srgbClr val="FFFFFF"/>
                          </a:highlight>
                          <a:latin typeface="Satisfy"/>
                          <a:ea typeface="Satisfy"/>
                          <a:cs typeface="Satisfy"/>
                          <a:sym typeface="Satisfy"/>
                        </a:rPr>
                        <a:t>High Maintenance</a:t>
                      </a:r>
                      <a:endParaRPr/>
                    </a:p>
                  </a:txBody>
                  <a:tcPr marT="91425" marB="91425" marR="91425" marL="91425"/>
                </a:tc>
                <a:tc>
                  <a:txBody>
                    <a:bodyPr/>
                    <a:lstStyle/>
                    <a:p>
                      <a:pPr indent="0" lvl="0" marL="0" rtl="0" algn="l">
                        <a:spcBef>
                          <a:spcPts val="0"/>
                        </a:spcBef>
                        <a:spcAft>
                          <a:spcPts val="0"/>
                        </a:spcAft>
                        <a:buNone/>
                      </a:pPr>
                      <a:r>
                        <a:rPr b="1" lang="en-GB" sz="1600">
                          <a:highlight>
                            <a:srgbClr val="FFFFFF"/>
                          </a:highlight>
                          <a:latin typeface="Satisfy"/>
                          <a:ea typeface="Satisfy"/>
                          <a:cs typeface="Satisfy"/>
                          <a:sym typeface="Satisfy"/>
                        </a:rPr>
                        <a:t>Less Longevity</a:t>
                      </a:r>
                      <a:endParaRPr/>
                    </a:p>
                  </a:txBody>
                  <a:tcPr marT="91425" marB="91425" marR="91425" marL="91425"/>
                </a:tc>
              </a:tr>
              <a:tr h="381000">
                <a:tc>
                  <a:txBody>
                    <a:bodyPr/>
                    <a:lstStyle/>
                    <a:p>
                      <a:pPr indent="0" lvl="0" marL="0" marR="0" rtl="0" algn="l">
                        <a:lnSpc>
                          <a:spcPct val="115000"/>
                        </a:lnSpc>
                        <a:spcBef>
                          <a:spcPts val="0"/>
                        </a:spcBef>
                        <a:spcAft>
                          <a:spcPts val="1300"/>
                        </a:spcAft>
                        <a:buNone/>
                      </a:pPr>
                      <a:r>
                        <a:rPr b="1" lang="en-GB" sz="1600">
                          <a:highlight>
                            <a:srgbClr val="FFFFFF"/>
                          </a:highlight>
                          <a:latin typeface="Satisfy"/>
                          <a:ea typeface="Satisfy"/>
                          <a:cs typeface="Satisfy"/>
                          <a:sym typeface="Satisfy"/>
                        </a:rPr>
                        <a:t>Color Variation</a:t>
                      </a:r>
                      <a:endParaRPr b="1" sz="1600">
                        <a:highlight>
                          <a:srgbClr val="FFFFFF"/>
                        </a:highlight>
                        <a:latin typeface="Satisfy"/>
                        <a:ea typeface="Satisfy"/>
                        <a:cs typeface="Satisfy"/>
                        <a:sym typeface="Satisfy"/>
                      </a:endParaRPr>
                    </a:p>
                  </a:txBody>
                  <a:tcPr marT="91425" marB="91425" marR="91425" marL="91425"/>
                </a:tc>
                <a:tc>
                  <a:txBody>
                    <a:bodyPr/>
                    <a:lstStyle/>
                    <a:p>
                      <a:pPr indent="0" lvl="0" marL="0" rtl="0" algn="l">
                        <a:lnSpc>
                          <a:spcPct val="115000"/>
                        </a:lnSpc>
                        <a:spcBef>
                          <a:spcPts val="0"/>
                        </a:spcBef>
                        <a:spcAft>
                          <a:spcPts val="1300"/>
                        </a:spcAft>
                        <a:buNone/>
                      </a:pPr>
                      <a:r>
                        <a:rPr b="1" lang="en-GB" sz="1600">
                          <a:highlight>
                            <a:srgbClr val="FFFFFF"/>
                          </a:highlight>
                          <a:latin typeface="Satisfy"/>
                          <a:ea typeface="Satisfy"/>
                          <a:cs typeface="Satisfy"/>
                          <a:sym typeface="Satisfy"/>
                        </a:rPr>
                        <a:t>Less Versatility</a:t>
                      </a:r>
                      <a:endParaRPr b="1" sz="1600">
                        <a:highlight>
                          <a:srgbClr val="FFFFFF"/>
                        </a:highlight>
                        <a:latin typeface="Satisfy"/>
                        <a:ea typeface="Satisfy"/>
                        <a:cs typeface="Satisfy"/>
                        <a:sym typeface="Satisfy"/>
                      </a:endParaRPr>
                    </a:p>
                  </a:txBody>
                  <a:tcPr marT="91425" marB="91425" marR="91425" marL="91425"/>
                </a:tc>
              </a:tr>
              <a:tr h="381000">
                <a:tc>
                  <a:txBody>
                    <a:bodyPr/>
                    <a:lstStyle/>
                    <a:p>
                      <a:pPr indent="0" lvl="0" marL="0" rtl="0" algn="l">
                        <a:lnSpc>
                          <a:spcPct val="115000"/>
                        </a:lnSpc>
                        <a:spcBef>
                          <a:spcPts val="0"/>
                        </a:spcBef>
                        <a:spcAft>
                          <a:spcPts val="1300"/>
                        </a:spcAft>
                        <a:buNone/>
                      </a:pPr>
                      <a:r>
                        <a:rPr b="1" lang="en-GB" sz="1600">
                          <a:highlight>
                            <a:srgbClr val="FFFFFF"/>
                          </a:highlight>
                          <a:latin typeface="Satisfy"/>
                          <a:ea typeface="Satisfy"/>
                          <a:cs typeface="Satisfy"/>
                          <a:sym typeface="Satisfy"/>
                        </a:rPr>
                        <a:t>Styling</a:t>
                      </a:r>
                      <a:endParaRPr/>
                    </a:p>
                  </a:txBody>
                  <a:tcPr marT="91425" marB="91425" marR="91425" marL="91425"/>
                </a:tc>
                <a:tc>
                  <a:txBody>
                    <a:bodyPr/>
                    <a:lstStyle/>
                    <a:p>
                      <a:pPr indent="0" lvl="0" marL="0" rtl="0" algn="l">
                        <a:lnSpc>
                          <a:spcPct val="115000"/>
                        </a:lnSpc>
                        <a:spcBef>
                          <a:spcPts val="0"/>
                        </a:spcBef>
                        <a:spcAft>
                          <a:spcPts val="1300"/>
                        </a:spcAft>
                        <a:buNone/>
                      </a:pPr>
                      <a:r>
                        <a:rPr b="1" lang="en-GB" sz="1600">
                          <a:highlight>
                            <a:srgbClr val="FFFFFF"/>
                          </a:highlight>
                          <a:latin typeface="Satisfy"/>
                          <a:ea typeface="Satisfy"/>
                          <a:cs typeface="Satisfy"/>
                          <a:sym typeface="Satisfy"/>
                        </a:rPr>
                        <a:t>Unnatural Shine</a:t>
                      </a:r>
                      <a:endParaRPr b="1" sz="1600">
                        <a:highlight>
                          <a:srgbClr val="FFFFFF"/>
                        </a:highlight>
                        <a:latin typeface="Satisfy"/>
                        <a:ea typeface="Satisfy"/>
                        <a:cs typeface="Satisfy"/>
                        <a:sym typeface="Satisfy"/>
                      </a:endParaRPr>
                    </a:p>
                  </a:txBody>
                  <a:tcPr marT="91425" marB="91425" marR="91425" marL="91425"/>
                </a:tc>
              </a:tr>
            </a:tbl>
          </a:graphicData>
        </a:graphic>
      </p:graphicFrame>
      <p:sp>
        <p:nvSpPr>
          <p:cNvPr id="164" name="Google Shape;164;p21"/>
          <p:cNvSpPr txBox="1"/>
          <p:nvPr/>
        </p:nvSpPr>
        <p:spPr>
          <a:xfrm>
            <a:off x="621500" y="653650"/>
            <a:ext cx="3439800" cy="460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2500">
                <a:latin typeface="Caveat"/>
                <a:ea typeface="Caveat"/>
                <a:cs typeface="Caveat"/>
                <a:sym typeface="Caveat"/>
              </a:rPr>
              <a:t>Human  V/s Synthetic </a:t>
            </a:r>
            <a:endParaRPr b="1" sz="2500">
              <a:latin typeface="Caveat"/>
              <a:ea typeface="Caveat"/>
              <a:cs typeface="Caveat"/>
              <a:sym typeface="Cavea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2CC"/>
        </a:solidFill>
      </p:bgPr>
    </p:bg>
    <p:spTree>
      <p:nvGrpSpPr>
        <p:cNvPr id="168" name="Shape 168"/>
        <p:cNvGrpSpPr/>
        <p:nvPr/>
      </p:nvGrpSpPr>
      <p:grpSpPr>
        <a:xfrm>
          <a:off x="0" y="0"/>
          <a:ext cx="0" cy="0"/>
          <a:chOff x="0" y="0"/>
          <a:chExt cx="0" cy="0"/>
        </a:xfrm>
      </p:grpSpPr>
      <p:sp>
        <p:nvSpPr>
          <p:cNvPr id="169" name="Google Shape;169;p22"/>
          <p:cNvSpPr txBox="1"/>
          <p:nvPr>
            <p:ph type="title"/>
          </p:nvPr>
        </p:nvSpPr>
        <p:spPr>
          <a:xfrm>
            <a:off x="279375" y="4060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Current Methods in Hair Wig Manufacturing</a:t>
            </a:r>
            <a:endParaRPr/>
          </a:p>
        </p:txBody>
      </p:sp>
      <p:sp>
        <p:nvSpPr>
          <p:cNvPr id="170" name="Google Shape;170;p22"/>
          <p:cNvSpPr/>
          <p:nvPr/>
        </p:nvSpPr>
        <p:spPr>
          <a:xfrm>
            <a:off x="279365" y="1289900"/>
            <a:ext cx="328800" cy="328800"/>
          </a:xfrm>
          <a:prstGeom prst="ellipse">
            <a:avLst/>
          </a:prstGeom>
          <a:solidFill>
            <a:srgbClr val="00BF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solidFill>
                  <a:srgbClr val="FFFFFF"/>
                </a:solidFill>
              </a:rPr>
              <a:t>1</a:t>
            </a:r>
            <a:endParaRPr b="1" sz="800">
              <a:solidFill>
                <a:srgbClr val="FFFFFF"/>
              </a:solidFill>
            </a:endParaRPr>
          </a:p>
        </p:txBody>
      </p:sp>
      <p:sp>
        <p:nvSpPr>
          <p:cNvPr id="171" name="Google Shape;171;p22"/>
          <p:cNvSpPr txBox="1"/>
          <p:nvPr>
            <p:ph idx="1" type="body"/>
          </p:nvPr>
        </p:nvSpPr>
        <p:spPr>
          <a:xfrm>
            <a:off x="841263" y="1289900"/>
            <a:ext cx="1797600" cy="702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GB" sz="2000"/>
              <a:t>Measurement</a:t>
            </a:r>
            <a:endParaRPr b="1" sz="2000"/>
          </a:p>
        </p:txBody>
      </p:sp>
      <p:sp>
        <p:nvSpPr>
          <p:cNvPr id="172" name="Google Shape;172;p22"/>
          <p:cNvSpPr/>
          <p:nvPr/>
        </p:nvSpPr>
        <p:spPr>
          <a:xfrm>
            <a:off x="279365" y="3404075"/>
            <a:ext cx="328800" cy="328800"/>
          </a:xfrm>
          <a:prstGeom prst="ellipse">
            <a:avLst/>
          </a:prstGeom>
          <a:solidFill>
            <a:srgbClr val="00BF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solidFill>
                  <a:srgbClr val="FFFFFF"/>
                </a:solidFill>
              </a:rPr>
              <a:t>2</a:t>
            </a:r>
            <a:endParaRPr b="1" sz="800">
              <a:solidFill>
                <a:srgbClr val="FFFFFF"/>
              </a:solidFill>
            </a:endParaRPr>
          </a:p>
        </p:txBody>
      </p:sp>
      <p:sp>
        <p:nvSpPr>
          <p:cNvPr id="173" name="Google Shape;173;p22"/>
          <p:cNvSpPr txBox="1"/>
          <p:nvPr>
            <p:ph idx="1" type="body"/>
          </p:nvPr>
        </p:nvSpPr>
        <p:spPr>
          <a:xfrm>
            <a:off x="876971" y="3275850"/>
            <a:ext cx="1726200" cy="1051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GB" sz="2000"/>
              <a:t>Foundation</a:t>
            </a:r>
            <a:endParaRPr b="1" sz="2000"/>
          </a:p>
        </p:txBody>
      </p:sp>
      <p:sp>
        <p:nvSpPr>
          <p:cNvPr id="174" name="Google Shape;174;p22"/>
          <p:cNvSpPr/>
          <p:nvPr/>
        </p:nvSpPr>
        <p:spPr>
          <a:xfrm>
            <a:off x="2964134" y="1289900"/>
            <a:ext cx="328800" cy="328800"/>
          </a:xfrm>
          <a:prstGeom prst="ellipse">
            <a:avLst/>
          </a:prstGeom>
          <a:solidFill>
            <a:srgbClr val="00BF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solidFill>
                  <a:srgbClr val="FFFFFF"/>
                </a:solidFill>
              </a:rPr>
              <a:t>3</a:t>
            </a:r>
            <a:endParaRPr b="1" sz="800">
              <a:solidFill>
                <a:srgbClr val="FFFFFF"/>
              </a:solidFill>
            </a:endParaRPr>
          </a:p>
        </p:txBody>
      </p:sp>
      <p:sp>
        <p:nvSpPr>
          <p:cNvPr id="175" name="Google Shape;175;p22"/>
          <p:cNvSpPr txBox="1"/>
          <p:nvPr>
            <p:ph idx="1" type="body"/>
          </p:nvPr>
        </p:nvSpPr>
        <p:spPr>
          <a:xfrm>
            <a:off x="3972450" y="1211900"/>
            <a:ext cx="2116800" cy="484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GB" sz="2000"/>
              <a:t>Hair Preparation</a:t>
            </a:r>
            <a:endParaRPr b="1" sz="2000"/>
          </a:p>
        </p:txBody>
      </p:sp>
      <p:sp>
        <p:nvSpPr>
          <p:cNvPr id="176" name="Google Shape;176;p22"/>
          <p:cNvSpPr/>
          <p:nvPr/>
        </p:nvSpPr>
        <p:spPr>
          <a:xfrm>
            <a:off x="2964134" y="3404075"/>
            <a:ext cx="328800" cy="328800"/>
          </a:xfrm>
          <a:prstGeom prst="ellipse">
            <a:avLst/>
          </a:prstGeom>
          <a:solidFill>
            <a:srgbClr val="00BF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solidFill>
                  <a:srgbClr val="FFFFFF"/>
                </a:solidFill>
              </a:rPr>
              <a:t>4</a:t>
            </a:r>
            <a:endParaRPr b="1" sz="800">
              <a:solidFill>
                <a:srgbClr val="FFFFFF"/>
              </a:solidFill>
            </a:endParaRPr>
          </a:p>
        </p:txBody>
      </p:sp>
      <p:sp>
        <p:nvSpPr>
          <p:cNvPr id="177" name="Google Shape;177;p22"/>
          <p:cNvSpPr txBox="1"/>
          <p:nvPr>
            <p:ph idx="1" type="body"/>
          </p:nvPr>
        </p:nvSpPr>
        <p:spPr>
          <a:xfrm>
            <a:off x="3441250" y="3223650"/>
            <a:ext cx="4167600" cy="1104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GB" sz="2000"/>
              <a:t>Adding of Hair, Styling, Fitting</a:t>
            </a:r>
            <a:endParaRPr b="1" sz="2000"/>
          </a:p>
        </p:txBody>
      </p:sp>
      <p:pic>
        <p:nvPicPr>
          <p:cNvPr id="178" name="Google Shape;178;p22"/>
          <p:cNvPicPr preferRelativeResize="0"/>
          <p:nvPr/>
        </p:nvPicPr>
        <p:blipFill>
          <a:blip r:embed="rId3">
            <a:alphaModFix/>
          </a:blip>
          <a:stretch>
            <a:fillRect/>
          </a:stretch>
        </p:blipFill>
        <p:spPr>
          <a:xfrm>
            <a:off x="765150" y="1696701"/>
            <a:ext cx="1949848" cy="1441200"/>
          </a:xfrm>
          <a:prstGeom prst="rect">
            <a:avLst/>
          </a:prstGeom>
          <a:noFill/>
          <a:ln>
            <a:noFill/>
          </a:ln>
        </p:spPr>
      </p:pic>
      <p:pic>
        <p:nvPicPr>
          <p:cNvPr id="179" name="Google Shape;179;p22"/>
          <p:cNvPicPr preferRelativeResize="0"/>
          <p:nvPr/>
        </p:nvPicPr>
        <p:blipFill>
          <a:blip r:embed="rId4">
            <a:alphaModFix/>
          </a:blip>
          <a:stretch>
            <a:fillRect/>
          </a:stretch>
        </p:blipFill>
        <p:spPr>
          <a:xfrm>
            <a:off x="1074725" y="3723200"/>
            <a:ext cx="1330700" cy="1330700"/>
          </a:xfrm>
          <a:prstGeom prst="rect">
            <a:avLst/>
          </a:prstGeom>
          <a:noFill/>
          <a:ln>
            <a:noFill/>
          </a:ln>
        </p:spPr>
      </p:pic>
      <p:pic>
        <p:nvPicPr>
          <p:cNvPr id="180" name="Google Shape;180;p22"/>
          <p:cNvPicPr preferRelativeResize="0"/>
          <p:nvPr/>
        </p:nvPicPr>
        <p:blipFill>
          <a:blip r:embed="rId5">
            <a:alphaModFix/>
          </a:blip>
          <a:stretch>
            <a:fillRect/>
          </a:stretch>
        </p:blipFill>
        <p:spPr>
          <a:xfrm>
            <a:off x="3972450" y="1739574"/>
            <a:ext cx="2230150" cy="1441200"/>
          </a:xfrm>
          <a:prstGeom prst="rect">
            <a:avLst/>
          </a:prstGeom>
          <a:noFill/>
          <a:ln>
            <a:noFill/>
          </a:ln>
        </p:spPr>
      </p:pic>
      <p:pic>
        <p:nvPicPr>
          <p:cNvPr id="181" name="Google Shape;181;p22"/>
          <p:cNvPicPr preferRelativeResize="0"/>
          <p:nvPr/>
        </p:nvPicPr>
        <p:blipFill rotWithShape="1">
          <a:blip r:embed="rId6">
            <a:alphaModFix/>
          </a:blip>
          <a:srcRect b="7859" l="0" r="0" t="0"/>
          <a:stretch/>
        </p:blipFill>
        <p:spPr>
          <a:xfrm>
            <a:off x="3972450" y="3650777"/>
            <a:ext cx="2230150" cy="1475549"/>
          </a:xfrm>
          <a:prstGeom prst="rect">
            <a:avLst/>
          </a:prstGeom>
          <a:noFill/>
          <a:ln>
            <a:noFill/>
          </a:ln>
        </p:spPr>
      </p:pic>
      <p:sp>
        <p:nvSpPr>
          <p:cNvPr id="182" name="Google Shape;182;p22"/>
          <p:cNvSpPr/>
          <p:nvPr/>
        </p:nvSpPr>
        <p:spPr>
          <a:xfrm>
            <a:off x="6360459" y="1289900"/>
            <a:ext cx="328800" cy="328800"/>
          </a:xfrm>
          <a:prstGeom prst="ellipse">
            <a:avLst/>
          </a:prstGeom>
          <a:solidFill>
            <a:srgbClr val="00BF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solidFill>
                  <a:srgbClr val="FFFFFF"/>
                </a:solidFill>
              </a:rPr>
              <a:t>5</a:t>
            </a:r>
            <a:endParaRPr b="1" sz="800">
              <a:solidFill>
                <a:srgbClr val="FFFFFF"/>
              </a:solidFill>
            </a:endParaRPr>
          </a:p>
        </p:txBody>
      </p:sp>
      <p:sp>
        <p:nvSpPr>
          <p:cNvPr id="183" name="Google Shape;183;p22"/>
          <p:cNvSpPr txBox="1"/>
          <p:nvPr>
            <p:ph idx="1" type="body"/>
          </p:nvPr>
        </p:nvSpPr>
        <p:spPr>
          <a:xfrm>
            <a:off x="6881025" y="1211900"/>
            <a:ext cx="2116800" cy="484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GB" sz="2000"/>
              <a:t>Cleaning and </a:t>
            </a:r>
            <a:r>
              <a:rPr b="1" lang="en-GB" sz="2000"/>
              <a:t>Maintenance</a:t>
            </a:r>
            <a:r>
              <a:rPr b="1" lang="en-GB" sz="2000"/>
              <a:t> </a:t>
            </a:r>
            <a:endParaRPr b="1" sz="2000"/>
          </a:p>
        </p:txBody>
      </p:sp>
      <p:pic>
        <p:nvPicPr>
          <p:cNvPr id="184" name="Google Shape;184;p22"/>
          <p:cNvPicPr preferRelativeResize="0"/>
          <p:nvPr/>
        </p:nvPicPr>
        <p:blipFill>
          <a:blip r:embed="rId7">
            <a:alphaModFix/>
          </a:blip>
          <a:stretch>
            <a:fillRect/>
          </a:stretch>
        </p:blipFill>
        <p:spPr>
          <a:xfrm>
            <a:off x="6964499" y="1967350"/>
            <a:ext cx="1949850" cy="262006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188" name="Shape 188"/>
        <p:cNvGrpSpPr/>
        <p:nvPr/>
      </p:nvGrpSpPr>
      <p:grpSpPr>
        <a:xfrm>
          <a:off x="0" y="0"/>
          <a:ext cx="0" cy="0"/>
          <a:chOff x="0" y="0"/>
          <a:chExt cx="0" cy="0"/>
        </a:xfrm>
      </p:grpSpPr>
      <p:sp>
        <p:nvSpPr>
          <p:cNvPr id="189" name="Google Shape;189;p23"/>
          <p:cNvSpPr txBox="1"/>
          <p:nvPr>
            <p:ph idx="4294967295" type="body"/>
          </p:nvPr>
        </p:nvSpPr>
        <p:spPr>
          <a:xfrm>
            <a:off x="254725" y="1590525"/>
            <a:ext cx="5574600" cy="20868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Clr>
                <a:srgbClr val="D5A6BD"/>
              </a:buClr>
              <a:buSzPts val="2000"/>
              <a:buChar char="●"/>
            </a:pPr>
            <a:r>
              <a:rPr b="1" lang="en-GB" sz="2000">
                <a:solidFill>
                  <a:srgbClr val="D5A6BD"/>
                </a:solidFill>
              </a:rPr>
              <a:t>Uncomfortable due to use of adhesives</a:t>
            </a:r>
            <a:endParaRPr b="1" sz="2000">
              <a:solidFill>
                <a:srgbClr val="D5A6BD"/>
              </a:solidFill>
            </a:endParaRPr>
          </a:p>
          <a:p>
            <a:pPr indent="-355600" lvl="0" marL="457200" rtl="0" algn="l">
              <a:spcBef>
                <a:spcPts val="0"/>
              </a:spcBef>
              <a:spcAft>
                <a:spcPts val="0"/>
              </a:spcAft>
              <a:buClr>
                <a:srgbClr val="D5A6BD"/>
              </a:buClr>
              <a:buSzPts val="2000"/>
              <a:buChar char="●"/>
            </a:pPr>
            <a:r>
              <a:rPr b="1" lang="en-GB" sz="2000">
                <a:solidFill>
                  <a:srgbClr val="D5A6BD"/>
                </a:solidFill>
              </a:rPr>
              <a:t>Time Consuming Process due to segregation</a:t>
            </a:r>
            <a:endParaRPr b="1" sz="2000">
              <a:solidFill>
                <a:srgbClr val="D5A6BD"/>
              </a:solidFill>
            </a:endParaRPr>
          </a:p>
          <a:p>
            <a:pPr indent="-355600" lvl="0" marL="457200" rtl="0" algn="l">
              <a:spcBef>
                <a:spcPts val="0"/>
              </a:spcBef>
              <a:spcAft>
                <a:spcPts val="0"/>
              </a:spcAft>
              <a:buClr>
                <a:srgbClr val="D5A6BD"/>
              </a:buClr>
              <a:buSzPts val="2000"/>
              <a:buChar char="●"/>
            </a:pPr>
            <a:r>
              <a:rPr b="1" lang="en-GB" sz="2000">
                <a:solidFill>
                  <a:srgbClr val="D5A6BD"/>
                </a:solidFill>
              </a:rPr>
              <a:t>Lack of Precision and Accuracy</a:t>
            </a:r>
            <a:endParaRPr b="1" sz="2000">
              <a:solidFill>
                <a:srgbClr val="D5A6BD"/>
              </a:solidFill>
            </a:endParaRPr>
          </a:p>
          <a:p>
            <a:pPr indent="-355600" lvl="0" marL="457200" rtl="0" algn="l">
              <a:spcBef>
                <a:spcPts val="0"/>
              </a:spcBef>
              <a:spcAft>
                <a:spcPts val="0"/>
              </a:spcAft>
              <a:buClr>
                <a:srgbClr val="D5A6BD"/>
              </a:buClr>
              <a:buSzPts val="2000"/>
              <a:buChar char="●"/>
            </a:pPr>
            <a:r>
              <a:rPr b="1" lang="en-GB" sz="2000">
                <a:solidFill>
                  <a:srgbClr val="D5A6BD"/>
                </a:solidFill>
              </a:rPr>
              <a:t>Expensive</a:t>
            </a:r>
            <a:endParaRPr b="1" sz="2000">
              <a:solidFill>
                <a:srgbClr val="D5A6BD"/>
              </a:solidFill>
            </a:endParaRPr>
          </a:p>
          <a:p>
            <a:pPr indent="-355600" lvl="0" marL="457200" rtl="0" algn="l">
              <a:spcBef>
                <a:spcPts val="0"/>
              </a:spcBef>
              <a:spcAft>
                <a:spcPts val="0"/>
              </a:spcAft>
              <a:buClr>
                <a:srgbClr val="D5A6BD"/>
              </a:buClr>
              <a:buSzPts val="2000"/>
              <a:buChar char="●"/>
            </a:pPr>
            <a:r>
              <a:rPr b="1" lang="en-GB" sz="2000">
                <a:solidFill>
                  <a:srgbClr val="D5A6BD"/>
                </a:solidFill>
              </a:rPr>
              <a:t>Custom Styling</a:t>
            </a:r>
            <a:endParaRPr b="1" sz="2000">
              <a:solidFill>
                <a:srgbClr val="D5A6BD"/>
              </a:solidFill>
            </a:endParaRPr>
          </a:p>
        </p:txBody>
      </p:sp>
      <p:sp>
        <p:nvSpPr>
          <p:cNvPr id="190" name="Google Shape;190;p23"/>
          <p:cNvSpPr txBox="1"/>
          <p:nvPr>
            <p:ph type="title"/>
          </p:nvPr>
        </p:nvSpPr>
        <p:spPr>
          <a:xfrm>
            <a:off x="254725" y="44302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Disadvantages of Current System</a:t>
            </a:r>
            <a:endParaRPr/>
          </a:p>
        </p:txBody>
      </p:sp>
      <p:pic>
        <p:nvPicPr>
          <p:cNvPr id="191" name="Google Shape;191;p23"/>
          <p:cNvPicPr preferRelativeResize="0"/>
          <p:nvPr/>
        </p:nvPicPr>
        <p:blipFill>
          <a:blip r:embed="rId3">
            <a:alphaModFix/>
          </a:blip>
          <a:stretch>
            <a:fillRect/>
          </a:stretch>
        </p:blipFill>
        <p:spPr>
          <a:xfrm>
            <a:off x="4641625" y="2687800"/>
            <a:ext cx="4081100" cy="21882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9DAF8"/>
        </a:solidFill>
      </p:bgPr>
    </p:bg>
    <p:spTree>
      <p:nvGrpSpPr>
        <p:cNvPr id="195" name="Shape 195"/>
        <p:cNvGrpSpPr/>
        <p:nvPr/>
      </p:nvGrpSpPr>
      <p:grpSpPr>
        <a:xfrm>
          <a:off x="0" y="0"/>
          <a:ext cx="0" cy="0"/>
          <a:chOff x="0" y="0"/>
          <a:chExt cx="0" cy="0"/>
        </a:xfrm>
      </p:grpSpPr>
      <p:sp>
        <p:nvSpPr>
          <p:cNvPr id="196" name="Google Shape;196;p24"/>
          <p:cNvSpPr txBox="1"/>
          <p:nvPr/>
        </p:nvSpPr>
        <p:spPr>
          <a:xfrm>
            <a:off x="130950" y="1941450"/>
            <a:ext cx="7501500" cy="295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GB" sz="1900">
                <a:solidFill>
                  <a:srgbClr val="CC0000"/>
                </a:solidFill>
                <a:latin typeface="Satisfy"/>
                <a:ea typeface="Satisfy"/>
                <a:cs typeface="Satisfy"/>
                <a:sym typeface="Satisfy"/>
              </a:rPr>
              <a:t>Booth 1: Hair Collection, Sampling and Sorting </a:t>
            </a:r>
            <a:endParaRPr b="1" sz="1900">
              <a:solidFill>
                <a:srgbClr val="CC0000"/>
              </a:solidFill>
              <a:latin typeface="Satisfy"/>
              <a:ea typeface="Satisfy"/>
              <a:cs typeface="Satisfy"/>
              <a:sym typeface="Satisfy"/>
            </a:endParaRPr>
          </a:p>
          <a:p>
            <a:pPr indent="0" lvl="0" marL="0" rtl="0" algn="l">
              <a:lnSpc>
                <a:spcPct val="115000"/>
              </a:lnSpc>
              <a:spcBef>
                <a:spcPts val="0"/>
              </a:spcBef>
              <a:spcAft>
                <a:spcPts val="0"/>
              </a:spcAft>
              <a:buNone/>
            </a:pPr>
            <a:r>
              <a:rPr b="1" lang="en-GB" sz="1900">
                <a:solidFill>
                  <a:srgbClr val="CC0000"/>
                </a:solidFill>
                <a:latin typeface="Satisfy"/>
                <a:ea typeface="Satisfy"/>
                <a:cs typeface="Satisfy"/>
                <a:sym typeface="Satisfy"/>
              </a:rPr>
              <a:t>Booth 2:</a:t>
            </a:r>
            <a:r>
              <a:rPr b="1" lang="en-GB" sz="1900">
                <a:solidFill>
                  <a:srgbClr val="CC0000"/>
                </a:solidFill>
                <a:latin typeface="Source Sans Pro"/>
                <a:ea typeface="Source Sans Pro"/>
                <a:cs typeface="Source Sans Pro"/>
                <a:sym typeface="Source Sans Pro"/>
              </a:rPr>
              <a:t> </a:t>
            </a:r>
            <a:r>
              <a:rPr b="1" lang="en-GB" sz="1900">
                <a:solidFill>
                  <a:srgbClr val="CC0000"/>
                </a:solidFill>
                <a:latin typeface="Satisfy"/>
                <a:ea typeface="Satisfy"/>
                <a:cs typeface="Satisfy"/>
                <a:sym typeface="Satisfy"/>
              </a:rPr>
              <a:t>Hackling,Brushing and Sorting according to the Length</a:t>
            </a:r>
            <a:endParaRPr b="1" sz="1900">
              <a:solidFill>
                <a:srgbClr val="CC0000"/>
              </a:solidFill>
              <a:latin typeface="Satisfy"/>
              <a:ea typeface="Satisfy"/>
              <a:cs typeface="Satisfy"/>
              <a:sym typeface="Satisfy"/>
            </a:endParaRPr>
          </a:p>
          <a:p>
            <a:pPr indent="0" lvl="0" marL="0" rtl="0" algn="l">
              <a:lnSpc>
                <a:spcPct val="115000"/>
              </a:lnSpc>
              <a:spcBef>
                <a:spcPts val="0"/>
              </a:spcBef>
              <a:spcAft>
                <a:spcPts val="0"/>
              </a:spcAft>
              <a:buNone/>
            </a:pPr>
            <a:r>
              <a:rPr b="1" lang="en-GB" sz="1900">
                <a:solidFill>
                  <a:srgbClr val="CC0000"/>
                </a:solidFill>
                <a:latin typeface="Satisfy"/>
                <a:ea typeface="Satisfy"/>
                <a:cs typeface="Satisfy"/>
                <a:sym typeface="Satisfy"/>
              </a:rPr>
              <a:t>Booth 3: Washing and Dry Heating</a:t>
            </a:r>
            <a:endParaRPr b="1" sz="1900">
              <a:solidFill>
                <a:srgbClr val="CC0000"/>
              </a:solidFill>
              <a:latin typeface="Satisfy"/>
              <a:ea typeface="Satisfy"/>
              <a:cs typeface="Satisfy"/>
              <a:sym typeface="Satisfy"/>
            </a:endParaRPr>
          </a:p>
          <a:p>
            <a:pPr indent="0" lvl="0" marL="0" rtl="0" algn="l">
              <a:lnSpc>
                <a:spcPct val="115000"/>
              </a:lnSpc>
              <a:spcBef>
                <a:spcPts val="0"/>
              </a:spcBef>
              <a:spcAft>
                <a:spcPts val="0"/>
              </a:spcAft>
              <a:buNone/>
            </a:pPr>
            <a:r>
              <a:rPr b="1" lang="en-GB" sz="1900">
                <a:solidFill>
                  <a:srgbClr val="CC0000"/>
                </a:solidFill>
                <a:latin typeface="Satisfy"/>
                <a:ea typeface="Satisfy"/>
                <a:cs typeface="Satisfy"/>
                <a:sym typeface="Satisfy"/>
              </a:rPr>
              <a:t>Booth 4: Hair Weaving - Manual </a:t>
            </a:r>
            <a:endParaRPr b="1" sz="1900">
              <a:solidFill>
                <a:srgbClr val="CC0000"/>
              </a:solidFill>
              <a:latin typeface="Satisfy"/>
              <a:ea typeface="Satisfy"/>
              <a:cs typeface="Satisfy"/>
              <a:sym typeface="Satisfy"/>
            </a:endParaRPr>
          </a:p>
          <a:p>
            <a:pPr indent="0" lvl="0" marL="0" rtl="0" algn="l">
              <a:lnSpc>
                <a:spcPct val="115000"/>
              </a:lnSpc>
              <a:spcBef>
                <a:spcPts val="0"/>
              </a:spcBef>
              <a:spcAft>
                <a:spcPts val="0"/>
              </a:spcAft>
              <a:buNone/>
            </a:pPr>
            <a:r>
              <a:rPr b="1" lang="en-GB" sz="1900">
                <a:solidFill>
                  <a:srgbClr val="CC0000"/>
                </a:solidFill>
                <a:latin typeface="Satisfy"/>
                <a:ea typeface="Satisfy"/>
                <a:cs typeface="Satisfy"/>
                <a:sym typeface="Satisfy"/>
              </a:rPr>
              <a:t>Booth 5: Tangling, Shedding test and rinsing with disinfectants</a:t>
            </a:r>
            <a:endParaRPr b="1" sz="1900">
              <a:solidFill>
                <a:srgbClr val="CC0000"/>
              </a:solidFill>
              <a:latin typeface="Satisfy"/>
              <a:ea typeface="Satisfy"/>
              <a:cs typeface="Satisfy"/>
              <a:sym typeface="Satisfy"/>
            </a:endParaRPr>
          </a:p>
          <a:p>
            <a:pPr indent="0" lvl="0" marL="0" rtl="0" algn="l">
              <a:lnSpc>
                <a:spcPct val="115000"/>
              </a:lnSpc>
              <a:spcBef>
                <a:spcPts val="0"/>
              </a:spcBef>
              <a:spcAft>
                <a:spcPts val="0"/>
              </a:spcAft>
              <a:buNone/>
            </a:pPr>
            <a:r>
              <a:rPr b="1" lang="en-GB" sz="1900">
                <a:solidFill>
                  <a:srgbClr val="CC0000"/>
                </a:solidFill>
                <a:latin typeface="Satisfy"/>
                <a:ea typeface="Satisfy"/>
                <a:cs typeface="Satisfy"/>
                <a:sym typeface="Satisfy"/>
              </a:rPr>
              <a:t>Booth 6: Rinsing and basic styling of Hair samples</a:t>
            </a:r>
            <a:endParaRPr b="1" sz="1900">
              <a:solidFill>
                <a:srgbClr val="CC0000"/>
              </a:solidFill>
              <a:latin typeface="Satisfy"/>
              <a:ea typeface="Satisfy"/>
              <a:cs typeface="Satisfy"/>
              <a:sym typeface="Satisfy"/>
            </a:endParaRPr>
          </a:p>
          <a:p>
            <a:pPr indent="0" lvl="0" marL="0" rtl="0" algn="l">
              <a:lnSpc>
                <a:spcPct val="115000"/>
              </a:lnSpc>
              <a:spcBef>
                <a:spcPts val="0"/>
              </a:spcBef>
              <a:spcAft>
                <a:spcPts val="0"/>
              </a:spcAft>
              <a:buNone/>
            </a:pPr>
            <a:r>
              <a:rPr b="1" lang="en-GB" sz="1900">
                <a:solidFill>
                  <a:srgbClr val="CC0000"/>
                </a:solidFill>
                <a:latin typeface="Satisfy"/>
                <a:ea typeface="Satisfy"/>
                <a:cs typeface="Satisfy"/>
                <a:sym typeface="Satisfy"/>
              </a:rPr>
              <a:t>Booth 7  :Bundling and Folding- Manual (mainly for Quality Inspection)     </a:t>
            </a:r>
            <a:endParaRPr b="1" sz="1900">
              <a:solidFill>
                <a:srgbClr val="CC0000"/>
              </a:solidFill>
              <a:latin typeface="Satisfy"/>
              <a:ea typeface="Satisfy"/>
              <a:cs typeface="Satisfy"/>
              <a:sym typeface="Satisfy"/>
            </a:endParaRPr>
          </a:p>
          <a:p>
            <a:pPr indent="0" lvl="0" marL="0" rtl="0" algn="l">
              <a:lnSpc>
                <a:spcPct val="115000"/>
              </a:lnSpc>
              <a:spcBef>
                <a:spcPts val="0"/>
              </a:spcBef>
              <a:spcAft>
                <a:spcPts val="0"/>
              </a:spcAft>
              <a:buNone/>
            </a:pPr>
            <a:r>
              <a:rPr b="1" lang="en-GB" sz="1900">
                <a:solidFill>
                  <a:srgbClr val="CC0000"/>
                </a:solidFill>
                <a:latin typeface="Satisfy"/>
                <a:ea typeface="Satisfy"/>
                <a:cs typeface="Satisfy"/>
                <a:sym typeface="Satisfy"/>
              </a:rPr>
              <a:t>Booth 8: Packaging</a:t>
            </a:r>
            <a:endParaRPr b="1" sz="2000">
              <a:solidFill>
                <a:srgbClr val="CC0000"/>
              </a:solidFill>
              <a:latin typeface="Lato"/>
              <a:ea typeface="Lato"/>
              <a:cs typeface="Lato"/>
              <a:sym typeface="Lato"/>
            </a:endParaRPr>
          </a:p>
        </p:txBody>
      </p:sp>
      <p:pic>
        <p:nvPicPr>
          <p:cNvPr id="197" name="Google Shape;197;p24"/>
          <p:cNvPicPr preferRelativeResize="0"/>
          <p:nvPr/>
        </p:nvPicPr>
        <p:blipFill>
          <a:blip r:embed="rId3">
            <a:alphaModFix/>
          </a:blip>
          <a:stretch>
            <a:fillRect/>
          </a:stretch>
        </p:blipFill>
        <p:spPr>
          <a:xfrm>
            <a:off x="5901050" y="94612"/>
            <a:ext cx="3049575" cy="2279963"/>
          </a:xfrm>
          <a:prstGeom prst="rect">
            <a:avLst/>
          </a:prstGeom>
          <a:noFill/>
          <a:ln>
            <a:noFill/>
          </a:ln>
        </p:spPr>
      </p:pic>
      <p:sp>
        <p:nvSpPr>
          <p:cNvPr id="198" name="Google Shape;198;p24"/>
          <p:cNvSpPr txBox="1"/>
          <p:nvPr/>
        </p:nvSpPr>
        <p:spPr>
          <a:xfrm>
            <a:off x="198075" y="0"/>
            <a:ext cx="5510100" cy="549900"/>
          </a:xfrm>
          <a:prstGeom prst="rect">
            <a:avLst/>
          </a:prstGeom>
          <a:noFill/>
          <a:ln>
            <a:noFill/>
          </a:ln>
        </p:spPr>
        <p:txBody>
          <a:bodyPr anchorCtr="0" anchor="t" bIns="91425" lIns="91425" spcFirstLastPara="1" rIns="91425" wrap="square" tIns="91425">
            <a:noAutofit/>
          </a:bodyPr>
          <a:lstStyle/>
          <a:p>
            <a:pPr indent="0" lvl="0" marL="0" rtl="0" algn="l">
              <a:lnSpc>
                <a:spcPct val="125000"/>
              </a:lnSpc>
              <a:spcBef>
                <a:spcPts val="0"/>
              </a:spcBef>
              <a:spcAft>
                <a:spcPts val="0"/>
              </a:spcAft>
              <a:buNone/>
            </a:pPr>
            <a:r>
              <a:rPr b="1" lang="en-GB" sz="2500">
                <a:solidFill>
                  <a:schemeClr val="accent5"/>
                </a:solidFill>
                <a:latin typeface="Proxima Nova"/>
                <a:ea typeface="Proxima Nova"/>
                <a:cs typeface="Proxima Nova"/>
                <a:sym typeface="Proxima Nova"/>
              </a:rPr>
              <a:t>About Our Product:</a:t>
            </a:r>
            <a:endParaRPr b="1" sz="2500">
              <a:solidFill>
                <a:schemeClr val="accent5"/>
              </a:solidFill>
              <a:latin typeface="Proxima Nova"/>
              <a:ea typeface="Proxima Nova"/>
              <a:cs typeface="Proxima Nova"/>
              <a:sym typeface="Proxima Nova"/>
            </a:endParaRPr>
          </a:p>
          <a:p>
            <a:pPr indent="0" lvl="0" marL="0" rtl="0" algn="l">
              <a:lnSpc>
                <a:spcPct val="125000"/>
              </a:lnSpc>
              <a:spcBef>
                <a:spcPts val="1000"/>
              </a:spcBef>
              <a:spcAft>
                <a:spcPts val="0"/>
              </a:spcAft>
              <a:buNone/>
            </a:pPr>
            <a:r>
              <a:t/>
            </a:r>
            <a:endParaRPr sz="2000">
              <a:latin typeface="Source Sans Pro"/>
              <a:ea typeface="Source Sans Pro"/>
              <a:cs typeface="Source Sans Pro"/>
              <a:sym typeface="Source Sans Pro"/>
            </a:endParaRPr>
          </a:p>
        </p:txBody>
      </p:sp>
      <p:sp>
        <p:nvSpPr>
          <p:cNvPr id="199" name="Google Shape;199;p24"/>
          <p:cNvSpPr txBox="1"/>
          <p:nvPr/>
        </p:nvSpPr>
        <p:spPr>
          <a:xfrm>
            <a:off x="390950" y="669675"/>
            <a:ext cx="5510100" cy="1152000"/>
          </a:xfrm>
          <a:prstGeom prst="rect">
            <a:avLst/>
          </a:prstGeom>
          <a:noFill/>
          <a:ln>
            <a:noFill/>
          </a:ln>
        </p:spPr>
        <p:txBody>
          <a:bodyPr anchorCtr="0" anchor="t" bIns="91425" lIns="91425" spcFirstLastPara="1" rIns="91425" wrap="square" tIns="91425">
            <a:noAutofit/>
          </a:bodyPr>
          <a:lstStyle/>
          <a:p>
            <a:pPr indent="0" lvl="0" marL="0" rtl="0" algn="l">
              <a:lnSpc>
                <a:spcPct val="125000"/>
              </a:lnSpc>
              <a:spcBef>
                <a:spcPts val="1000"/>
              </a:spcBef>
              <a:spcAft>
                <a:spcPts val="0"/>
              </a:spcAft>
              <a:buNone/>
            </a:pPr>
            <a:r>
              <a:rPr b="1" lang="en-GB" sz="1500">
                <a:solidFill>
                  <a:schemeClr val="dk1"/>
                </a:solidFill>
                <a:latin typeface="Source Sans Pro"/>
                <a:ea typeface="Source Sans Pro"/>
                <a:cs typeface="Source Sans Pro"/>
                <a:sym typeface="Source Sans Pro"/>
              </a:rPr>
              <a:t>We have focused on the preparation of hair sample and have split the procedural works into “</a:t>
            </a:r>
            <a:r>
              <a:rPr b="1" lang="en-GB" sz="1600">
                <a:latin typeface="Source Sans Pro"/>
                <a:ea typeface="Source Sans Pro"/>
                <a:cs typeface="Source Sans Pro"/>
                <a:sym typeface="Source Sans Pro"/>
              </a:rPr>
              <a:t>8 BOOTHS</a:t>
            </a:r>
            <a:r>
              <a:rPr b="1" lang="en-GB" sz="1500">
                <a:solidFill>
                  <a:schemeClr val="dk1"/>
                </a:solidFill>
                <a:latin typeface="Source Sans Pro"/>
                <a:ea typeface="Source Sans Pro"/>
                <a:cs typeface="Source Sans Pro"/>
                <a:sym typeface="Source Sans Pro"/>
              </a:rPr>
              <a:t>”  which are as follows:</a:t>
            </a:r>
            <a:endParaRPr b="1" sz="900">
              <a:solidFill>
                <a:schemeClr val="dk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5"/>
          <p:cNvSpPr txBox="1"/>
          <p:nvPr>
            <p:ph type="title"/>
          </p:nvPr>
        </p:nvSpPr>
        <p:spPr>
          <a:xfrm>
            <a:off x="193675" y="524050"/>
            <a:ext cx="52032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t>Manufacturing Line</a:t>
            </a:r>
            <a:endParaRPr/>
          </a:p>
        </p:txBody>
      </p:sp>
      <p:sp>
        <p:nvSpPr>
          <p:cNvPr id="205" name="Google Shape;205;p25"/>
          <p:cNvSpPr txBox="1"/>
          <p:nvPr/>
        </p:nvSpPr>
        <p:spPr>
          <a:xfrm>
            <a:off x="5143500" y="1114425"/>
            <a:ext cx="3504000" cy="92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sp>
        <p:nvSpPr>
          <p:cNvPr id="206" name="Google Shape;206;p25"/>
          <p:cNvSpPr txBox="1"/>
          <p:nvPr/>
        </p:nvSpPr>
        <p:spPr>
          <a:xfrm>
            <a:off x="3107650" y="1971700"/>
            <a:ext cx="5850600" cy="1050000"/>
          </a:xfrm>
          <a:prstGeom prst="rect">
            <a:avLst/>
          </a:prstGeom>
          <a:noFill/>
          <a:ln>
            <a:noFill/>
          </a:ln>
        </p:spPr>
        <p:txBody>
          <a:bodyPr anchorCtr="0" anchor="t" bIns="91425" lIns="91425" spcFirstLastPara="1" rIns="91425" wrap="square" tIns="91425">
            <a:noAutofit/>
          </a:bodyPr>
          <a:lstStyle/>
          <a:p>
            <a:pPr indent="-508000" lvl="0" marL="457200" rtl="0" algn="l">
              <a:spcBef>
                <a:spcPts val="0"/>
              </a:spcBef>
              <a:spcAft>
                <a:spcPts val="0"/>
              </a:spcAft>
              <a:buClr>
                <a:schemeClr val="lt1"/>
              </a:buClr>
              <a:buSzPts val="4400"/>
              <a:buFont typeface="Trebuchet MS"/>
              <a:buChar char="-"/>
            </a:pPr>
            <a:r>
              <a:rPr b="1" lang="en-GB" sz="4400">
                <a:solidFill>
                  <a:schemeClr val="lt1"/>
                </a:solidFill>
                <a:latin typeface="Trebuchet MS"/>
                <a:ea typeface="Trebuchet MS"/>
                <a:cs typeface="Trebuchet MS"/>
                <a:sym typeface="Trebuchet MS"/>
              </a:rPr>
              <a:t>Dedicated MCFMS</a:t>
            </a:r>
            <a:endParaRPr sz="1000">
              <a:latin typeface="Trebuchet MS"/>
              <a:ea typeface="Trebuchet MS"/>
              <a:cs typeface="Trebuchet MS"/>
              <a:sym typeface="Trebuchet MS"/>
            </a:endParaRPr>
          </a:p>
        </p:txBody>
      </p:sp>
      <p:sp>
        <p:nvSpPr>
          <p:cNvPr id="207" name="Google Shape;207;p25"/>
          <p:cNvSpPr txBox="1"/>
          <p:nvPr/>
        </p:nvSpPr>
        <p:spPr>
          <a:xfrm>
            <a:off x="3107650" y="2852750"/>
            <a:ext cx="5850600" cy="1050000"/>
          </a:xfrm>
          <a:prstGeom prst="rect">
            <a:avLst/>
          </a:prstGeom>
          <a:noFill/>
          <a:ln>
            <a:noFill/>
          </a:ln>
        </p:spPr>
        <p:txBody>
          <a:bodyPr anchorCtr="0" anchor="t" bIns="91425" lIns="91425" spcFirstLastPara="1" rIns="91425" wrap="square" tIns="91425">
            <a:noAutofit/>
          </a:bodyPr>
          <a:lstStyle/>
          <a:p>
            <a:pPr indent="-508000" lvl="0" marL="457200" rtl="0" algn="l">
              <a:spcBef>
                <a:spcPts val="0"/>
              </a:spcBef>
              <a:spcAft>
                <a:spcPts val="0"/>
              </a:spcAft>
              <a:buClr>
                <a:schemeClr val="lt1"/>
              </a:buClr>
              <a:buSzPts val="4400"/>
              <a:buFont typeface="Trebuchet MS"/>
              <a:buChar char="-"/>
            </a:pPr>
            <a:r>
              <a:rPr b="1" lang="en-GB" sz="4400">
                <a:solidFill>
                  <a:schemeClr val="lt1"/>
                </a:solidFill>
                <a:latin typeface="Trebuchet MS"/>
                <a:ea typeface="Trebuchet MS"/>
                <a:cs typeface="Trebuchet MS"/>
                <a:sym typeface="Trebuchet MS"/>
              </a:rPr>
              <a:t>Open Field Layout</a:t>
            </a:r>
            <a:endParaRPr sz="1000">
              <a:latin typeface="Trebuchet MS"/>
              <a:ea typeface="Trebuchet MS"/>
              <a:cs typeface="Trebuchet MS"/>
              <a:sym typeface="Trebuchet MS"/>
            </a:endParaRPr>
          </a:p>
        </p:txBody>
      </p:sp>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